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D9DC"/>
    <a:srgbClr val="FBCFB9"/>
    <a:srgbClr val="FFF3B0"/>
    <a:srgbClr val="F8CCDC"/>
    <a:srgbClr val="E1D1E8"/>
    <a:srgbClr val="B8E1C8"/>
    <a:srgbClr val="C0E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1" r:id="rId2"/>
    <p:sldMasterId id="2147483689" r:id="rId3"/>
  </p:sldMasterIdLst>
  <p:notesMasterIdLst>
    <p:notesMasterId r:id="rId17"/>
  </p:notesMasterIdLst>
  <p:sldIdLst>
    <p:sldId id="267" r:id="rId4"/>
    <p:sldId id="257" r:id="rId5"/>
    <p:sldId id="259" r:id="rId6"/>
    <p:sldId id="261" r:id="rId7"/>
    <p:sldId id="262" r:id="rId8"/>
    <p:sldId id="268" r:id="rId9"/>
    <p:sldId id="269" r:id="rId10"/>
    <p:sldId id="270" r:id="rId11"/>
    <p:sldId id="271" r:id="rId12"/>
    <p:sldId id="272" r:id="rId13"/>
    <p:sldId id="273" r:id="rId14"/>
    <p:sldId id="266" r:id="rId15"/>
    <p:sldId id="265" r:id="rId16"/>
  </p:sldIdLst>
  <p:sldSz cx="15119350" cy="10691813"/>
  <p:notesSz cx="14301788" cy="9799638"/>
  <p:defaultTextStyle>
    <a:defPPr>
      <a:defRPr lang="sv-SE"/>
    </a:defPPr>
    <a:lvl1pPr marL="0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1pPr>
    <a:lvl2pPr marL="537617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2pPr>
    <a:lvl3pPr marL="1075234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3pPr>
    <a:lvl4pPr marL="1612852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4pPr>
    <a:lvl5pPr marL="2150471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5pPr>
    <a:lvl6pPr marL="2688088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6pPr>
    <a:lvl7pPr marL="3225705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7pPr>
    <a:lvl8pPr marL="3763322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8pPr>
    <a:lvl9pPr marL="4300940" algn="l" defTabSz="1075234" rtl="0" eaLnBrk="1" latinLnBrk="0" hangingPunct="1">
      <a:defRPr sz="211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9" autoAdjust="0"/>
    <p:restoredTop sz="94626" autoAdjust="0"/>
  </p:normalViewPr>
  <p:slideViewPr>
    <p:cSldViewPr snapToGrid="0">
      <p:cViewPr>
        <p:scale>
          <a:sx n="50" d="100"/>
          <a:sy n="50" d="100"/>
        </p:scale>
        <p:origin x="2142" y="7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" Target="/ppt/slides/slide5.xml" Id="rId8" /><Relationship Type="http://schemas.openxmlformats.org/officeDocument/2006/relationships/slide" Target="/ppt/slides/slide10.xml" Id="rId13" /><Relationship Type="http://schemas.openxmlformats.org/officeDocument/2006/relationships/presProps" Target="/ppt/presProps.xml" Id="rId18" /><Relationship Type="http://schemas.openxmlformats.org/officeDocument/2006/relationships/slideMaster" Target="/ppt/slideMasters/slideMaster3.xml" Id="rId3" /><Relationship Type="http://schemas.openxmlformats.org/officeDocument/2006/relationships/tableStyles" Target="/ppt/tableStyles.xml" Id="rId21" /><Relationship Type="http://schemas.openxmlformats.org/officeDocument/2006/relationships/slide" Target="/ppt/slides/slide4.xml" Id="rId7" /><Relationship Type="http://schemas.openxmlformats.org/officeDocument/2006/relationships/slide" Target="/ppt/slides/slide9.xml" Id="rId12" /><Relationship Type="http://schemas.openxmlformats.org/officeDocument/2006/relationships/notesMaster" Target="/ppt/notesMasters/notesMaster1.xml" Id="rId17" /><Relationship Type="http://schemas.openxmlformats.org/officeDocument/2006/relationships/slideMaster" Target="/ppt/slideMasters/slideMaster2.xml" Id="rId2" /><Relationship Type="http://schemas.openxmlformats.org/officeDocument/2006/relationships/slide" Target="/ppt/slides/slide13.xml" Id="rId16" /><Relationship Type="http://schemas.openxmlformats.org/officeDocument/2006/relationships/theme" Target="/ppt/theme/theme1.xml" Id="rId20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3.xml" Id="rId6" /><Relationship Type="http://schemas.openxmlformats.org/officeDocument/2006/relationships/slide" Target="/ppt/slides/slide8.xml" Id="rId11" /><Relationship Type="http://schemas.openxmlformats.org/officeDocument/2006/relationships/slide" Target="/ppt/slides/slide2.xml" Id="rId5" /><Relationship Type="http://schemas.openxmlformats.org/officeDocument/2006/relationships/slide" Target="/ppt/slides/slide12.xml" Id="rId15" /><Relationship Type="http://schemas.openxmlformats.org/officeDocument/2006/relationships/slide" Target="/ppt/slides/slide7.xml" Id="rId10" /><Relationship Type="http://schemas.openxmlformats.org/officeDocument/2006/relationships/viewProps" Target="/ppt/viewProps.xml" Id="rId19" /><Relationship Type="http://schemas.openxmlformats.org/officeDocument/2006/relationships/slide" Target="/ppt/slides/slide1.xml" Id="rId4" /><Relationship Type="http://schemas.openxmlformats.org/officeDocument/2006/relationships/slide" Target="/ppt/slides/slide6.xml" Id="rId9" /><Relationship Type="http://schemas.openxmlformats.org/officeDocument/2006/relationships/slide" Target="/ppt/slides/slide11.xml" Id="rId14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6197440" cy="491684"/>
          </a:xfrm>
          <a:prstGeom prst="rect">
            <a:avLst/>
          </a:prstGeom>
        </p:spPr>
        <p:txBody>
          <a:bodyPr vert="horz" lIns="133192" tIns="66596" rIns="133192" bIns="66596" rtlCol="0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8101040" y="1"/>
            <a:ext cx="6197440" cy="491684"/>
          </a:xfrm>
          <a:prstGeom prst="rect">
            <a:avLst/>
          </a:prstGeom>
        </p:spPr>
        <p:txBody>
          <a:bodyPr vert="horz" lIns="133192" tIns="66596" rIns="133192" bIns="66596" rtlCol="0"/>
          <a:lstStyle>
            <a:lvl1pPr algn="r">
              <a:defRPr sz="1700"/>
            </a:lvl1pPr>
          </a:lstStyle>
          <a:p>
            <a:fld id="{3FC81A0D-2168-4BC1-8A98-17407C5F50A1}" type="datetimeFigureOut">
              <a:rPr lang="sv-SE" smtClean="0"/>
              <a:t>2024-11-20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813300" y="1225550"/>
            <a:ext cx="4675188" cy="3306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192" tIns="66596" rIns="133192" bIns="6659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1430179" y="4716079"/>
            <a:ext cx="11441430" cy="3858607"/>
          </a:xfrm>
          <a:prstGeom prst="rect">
            <a:avLst/>
          </a:prstGeom>
        </p:spPr>
        <p:txBody>
          <a:bodyPr vert="horz" lIns="133192" tIns="66596" rIns="133192" bIns="66596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2" y="9307958"/>
            <a:ext cx="6197440" cy="491683"/>
          </a:xfrm>
          <a:prstGeom prst="rect">
            <a:avLst/>
          </a:prstGeom>
        </p:spPr>
        <p:txBody>
          <a:bodyPr vert="horz" lIns="133192" tIns="66596" rIns="133192" bIns="66596" rtlCol="0" anchor="b"/>
          <a:lstStyle>
            <a:lvl1pPr algn="l">
              <a:defRPr sz="17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8101040" y="9307958"/>
            <a:ext cx="6197440" cy="491683"/>
          </a:xfrm>
          <a:prstGeom prst="rect">
            <a:avLst/>
          </a:prstGeom>
        </p:spPr>
        <p:txBody>
          <a:bodyPr vert="horz" lIns="133192" tIns="66596" rIns="133192" bIns="66596" rtlCol="0" anchor="b"/>
          <a:lstStyle>
            <a:lvl1pPr algn="r">
              <a:defRPr sz="1700"/>
            </a:lvl1pPr>
          </a:lstStyle>
          <a:p>
            <a:fld id="{40AE155D-B7FB-4660-85B4-7DC9C9EEA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4184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58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74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32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788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04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262" algn="l" defTabSz="91431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5" y="2279681"/>
            <a:ext cx="11564660" cy="2931416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7345" y="5345906"/>
            <a:ext cx="11564660" cy="3942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604291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mörk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50785045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gr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2"/>
            <a:ext cx="14149388" cy="81740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33021460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turk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16959356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jus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078069348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400484298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jusgrö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037729101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g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20126441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jusg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93133596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rö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190115577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aprik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636236241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6725" y="4642818"/>
            <a:ext cx="9542514" cy="5167932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546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25" y="1990627"/>
            <a:ext cx="14185900" cy="2328360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72219" y="4642819"/>
            <a:ext cx="4380406" cy="15812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 6">
            <a:extLst>
              <a:ext uri="{FF2B5EF4-FFF2-40B4-BE49-F238E27FC236}">
                <a16:creationId xmlns:a16="http://schemas.microsoft.com/office/drawing/2014/main" id="{9B6E7BCD-EFBC-4288-826A-A8F1676C80F1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272219" y="6404497"/>
            <a:ext cx="4380406" cy="3406253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1414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</p:spTree>
    <p:extLst>
      <p:ext uri="{BB962C8B-B14F-4D97-AF65-F5344CB8AC3E}">
        <p14:creationId xmlns:p14="http://schemas.microsoft.com/office/powerpoint/2010/main" val="1898255955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136017585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jusro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59263778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16895549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3-mall Göteborgs Stad - vio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52842EDC-F530-4928-808D-487760B6EB29}"/>
              </a:ext>
            </a:extLst>
          </p:cNvPr>
          <p:cNvSpPr/>
          <p:nvPr userDrawn="1"/>
        </p:nvSpPr>
        <p:spPr>
          <a:xfrm>
            <a:off x="466725" y="1636713"/>
            <a:ext cx="14149388" cy="8174037"/>
          </a:xfrm>
          <a:prstGeom prst="rect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299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30541913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A3-mall Göteborgs Stad -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7347" y="2427906"/>
            <a:ext cx="11564660" cy="311226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7956" y="5734248"/>
            <a:ext cx="11563442" cy="389933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82532784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som huvudman tillsammans med andr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7DF17D-4554-423F-8663-3FC0F4BD6C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bild 6">
            <a:extLst>
              <a:ext uri="{FF2B5EF4-FFF2-40B4-BE49-F238E27FC236}">
                <a16:creationId xmlns:a16="http://schemas.microsoft.com/office/drawing/2014/main" id="{37A0432D-7A1B-4824-AAB3-F3FE15EA4E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66725" y="9764760"/>
            <a:ext cx="1486061" cy="44127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49">
                <a:latin typeface="+mn-lt"/>
              </a:defRPr>
            </a:lvl1pPr>
          </a:lstStyle>
          <a:p>
            <a:r>
              <a:rPr lang="sv-SE" dirty="0"/>
              <a:t>Infoga logotyp</a:t>
            </a:r>
          </a:p>
        </p:txBody>
      </p:sp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D691CFFC-6825-45FD-A9D4-F453314A92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249030" y="9764760"/>
            <a:ext cx="1486061" cy="44127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49">
                <a:latin typeface="+mn-lt"/>
              </a:defRPr>
            </a:lvl1pPr>
          </a:lstStyle>
          <a:p>
            <a:r>
              <a:rPr lang="sv-SE" dirty="0"/>
              <a:t>Infoga logotyp</a:t>
            </a:r>
          </a:p>
        </p:txBody>
      </p:sp>
      <p:sp>
        <p:nvSpPr>
          <p:cNvPr id="5" name="Platshållare för bild 6">
            <a:extLst>
              <a:ext uri="{FF2B5EF4-FFF2-40B4-BE49-F238E27FC236}">
                <a16:creationId xmlns:a16="http://schemas.microsoft.com/office/drawing/2014/main" id="{686E9B83-7B18-4CB3-AB69-220F92A62BE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31335" y="9764760"/>
            <a:ext cx="1486061" cy="441278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49">
                <a:latin typeface="+mn-lt"/>
              </a:defRPr>
            </a:lvl1pPr>
          </a:lstStyle>
          <a:p>
            <a:r>
              <a:rPr lang="sv-SE" dirty="0"/>
              <a:t>Infoga logotyp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C081849B-0017-4138-83CB-C2902A2FA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755" y="4953843"/>
            <a:ext cx="12680206" cy="342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321349949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Göteborgs Stad tillsammans med likvärdiga avsänd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7DF17D-4554-423F-8663-3FC0F4BD6C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3" name="Platshållare för bild 6">
            <a:extLst>
              <a:ext uri="{FF2B5EF4-FFF2-40B4-BE49-F238E27FC236}">
                <a16:creationId xmlns:a16="http://schemas.microsoft.com/office/drawing/2014/main" id="{37A0432D-7A1B-4824-AAB3-F3FE15EA4EB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383672" y="9604624"/>
            <a:ext cx="1842522" cy="615927"/>
          </a:xfrm>
          <a:prstGeom prst="rect">
            <a:avLst/>
          </a:prstGeom>
        </p:spPr>
        <p:txBody>
          <a:bodyPr lIns="180000" tIns="0" rIns="180000" bIns="180000" anchor="ctr" anchorCtr="0">
            <a:normAutofit/>
          </a:bodyPr>
          <a:lstStyle>
            <a:lvl1pPr marL="0" indent="0" algn="ctr">
              <a:buNone/>
              <a:defRPr sz="849">
                <a:latin typeface="+mn-lt"/>
              </a:defRPr>
            </a:lvl1pPr>
          </a:lstStyle>
          <a:p>
            <a:r>
              <a:rPr lang="sv-SE" dirty="0"/>
              <a:t>Infoga logotyp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C21506B3-DF1A-4282-8FE2-97EE381E5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571" y="4953843"/>
            <a:ext cx="12680206" cy="342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65350752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6725" y="5834742"/>
            <a:ext cx="7002000" cy="3700236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546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25" y="2257327"/>
            <a:ext cx="7002128" cy="887887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7334" y="3548642"/>
            <a:ext cx="7001391" cy="15812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 6">
            <a:extLst>
              <a:ext uri="{FF2B5EF4-FFF2-40B4-BE49-F238E27FC236}">
                <a16:creationId xmlns:a16="http://schemas.microsoft.com/office/drawing/2014/main" id="{D0769EA1-65DF-4B15-9F80-42A8FB93FEE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650497" y="5834742"/>
            <a:ext cx="7002000" cy="3700236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546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8" name="Platshållare för text 6">
            <a:extLst>
              <a:ext uri="{FF2B5EF4-FFF2-40B4-BE49-F238E27FC236}">
                <a16:creationId xmlns:a16="http://schemas.microsoft.com/office/drawing/2014/main" id="{82EF3CE6-9BF2-4F47-9923-3EED25F722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51106" y="3548642"/>
            <a:ext cx="7001391" cy="15812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5031610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3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6">
            <a:extLst>
              <a:ext uri="{FF2B5EF4-FFF2-40B4-BE49-F238E27FC236}">
                <a16:creationId xmlns:a16="http://schemas.microsoft.com/office/drawing/2014/main" id="{25DAA30D-D7F7-4428-82DE-AAF53D97B95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6725" y="5129881"/>
            <a:ext cx="4320000" cy="43200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546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25" y="2257327"/>
            <a:ext cx="4320000" cy="887887"/>
          </a:xfrm>
        </p:spPr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7FA651F-CBD0-454C-A7FF-7C1C2F915B2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7334" y="3548642"/>
            <a:ext cx="4319391" cy="15812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bild 6">
            <a:extLst>
              <a:ext uri="{FF2B5EF4-FFF2-40B4-BE49-F238E27FC236}">
                <a16:creationId xmlns:a16="http://schemas.microsoft.com/office/drawing/2014/main" id="{A56BAB94-72E6-4BF9-A6AE-494973C00AC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399675" y="5129881"/>
            <a:ext cx="4320000" cy="43200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546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6" name="Platshållare för bild 6">
            <a:extLst>
              <a:ext uri="{FF2B5EF4-FFF2-40B4-BE49-F238E27FC236}">
                <a16:creationId xmlns:a16="http://schemas.microsoft.com/office/drawing/2014/main" id="{D96FE674-0634-43EB-927C-205094517AF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332625" y="5129881"/>
            <a:ext cx="4320000" cy="4320000"/>
          </a:xfrm>
          <a:prstGeom prst="rect">
            <a:avLst/>
          </a:prstGeom>
        </p:spPr>
        <p:txBody>
          <a:bodyPr lIns="180000" tIns="0" rIns="180000" bIns="1440000" anchor="ctr" anchorCtr="0">
            <a:normAutofit/>
          </a:bodyPr>
          <a:lstStyle>
            <a:lvl1pPr marL="0" indent="0" algn="ctr">
              <a:buNone/>
              <a:defRPr sz="2546">
                <a:latin typeface="+mn-lt"/>
              </a:defRPr>
            </a:lvl1pPr>
          </a:lstStyle>
          <a:p>
            <a:r>
              <a:rPr lang="sv-SE" dirty="0"/>
              <a:t>Infoga bild</a:t>
            </a:r>
          </a:p>
        </p:txBody>
      </p:sp>
      <p:sp>
        <p:nvSpPr>
          <p:cNvPr id="9" name="Platshållare för text 6">
            <a:extLst>
              <a:ext uri="{FF2B5EF4-FFF2-40B4-BE49-F238E27FC236}">
                <a16:creationId xmlns:a16="http://schemas.microsoft.com/office/drawing/2014/main" id="{36A97F42-31F1-43DB-B1C3-DBCBAF8941B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99675" y="3548642"/>
            <a:ext cx="4319391" cy="15812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text 6">
            <a:extLst>
              <a:ext uri="{FF2B5EF4-FFF2-40B4-BE49-F238E27FC236}">
                <a16:creationId xmlns:a16="http://schemas.microsoft.com/office/drawing/2014/main" id="{D1C6619F-1A13-4215-9688-5B36E3DBA8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331407" y="3548642"/>
            <a:ext cx="4319391" cy="158123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4886951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Öppett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1634" y="2348056"/>
            <a:ext cx="9311605" cy="1208399"/>
          </a:xfrm>
        </p:spPr>
        <p:txBody>
          <a:bodyPr lIns="0" tIns="0" rIns="0" bIns="0"/>
          <a:lstStyle>
            <a:lvl1pPr>
              <a:defRPr sz="7636"/>
            </a:lvl1pPr>
          </a:lstStyle>
          <a:p>
            <a:r>
              <a:rPr lang="sv-SE" dirty="0"/>
              <a:t>Öppettider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1634" y="5345906"/>
            <a:ext cx="9311605" cy="3971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545"/>
            </a:lvl1pPr>
          </a:lstStyle>
          <a:p>
            <a:pPr lvl="0"/>
            <a:r>
              <a:rPr lang="sv-SE" dirty="0"/>
              <a:t>Veckodag XX–XX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4B7D3BF5-3DA0-F3E1-8362-7751A88F1B5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091634" y="3693618"/>
            <a:ext cx="9311605" cy="12834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545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30B36EBE-F74C-7B8B-348F-CE29BC49689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1482424" y="2354381"/>
            <a:ext cx="2692236" cy="696293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545">
                <a:latin typeface="+mn-lt"/>
              </a:defRPr>
            </a:lvl1pPr>
          </a:lstStyle>
          <a:p>
            <a:pPr lvl="0"/>
            <a:r>
              <a:rPr lang="sv-SE" dirty="0"/>
              <a:t>Ytterligare information</a:t>
            </a:r>
          </a:p>
        </p:txBody>
      </p:sp>
    </p:spTree>
    <p:extLst>
      <p:ext uri="{BB962C8B-B14F-4D97-AF65-F5344CB8AC3E}">
        <p14:creationId xmlns:p14="http://schemas.microsoft.com/office/powerpoint/2010/main" val="3096495500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Kort 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1634" y="2517930"/>
            <a:ext cx="9311605" cy="1038525"/>
          </a:xfrm>
        </p:spPr>
        <p:txBody>
          <a:bodyPr lIns="0" tIns="0" rIns="0" bIns="0"/>
          <a:lstStyle>
            <a:lvl1pPr>
              <a:defRPr sz="6788"/>
            </a:lvl1pPr>
          </a:lstStyle>
          <a:p>
            <a:r>
              <a:rPr lang="sv-SE" dirty="0"/>
              <a:t>Matsedel vecka XX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1634" y="3899363"/>
            <a:ext cx="4378763" cy="541795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545"/>
            </a:lvl1pPr>
            <a:lvl2pPr>
              <a:defRPr sz="2263">
                <a:latin typeface="+mn-lt"/>
              </a:defRPr>
            </a:lvl2pPr>
          </a:lstStyle>
          <a:p>
            <a:pPr lvl="0"/>
            <a:r>
              <a:rPr lang="sv-SE" dirty="0"/>
              <a:t>Veckodag</a:t>
            </a:r>
          </a:p>
          <a:p>
            <a:pPr lvl="1"/>
            <a:r>
              <a:rPr lang="sv-SE" dirty="0"/>
              <a:t>Maträtt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30B36EBE-F74C-7B8B-348F-CE29BC496893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1482424" y="2517931"/>
            <a:ext cx="2692236" cy="679939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545">
                <a:latin typeface="+mn-lt"/>
              </a:defRPr>
            </a:lvl1pPr>
          </a:lstStyle>
          <a:p>
            <a:pPr lvl="0"/>
            <a:r>
              <a:rPr lang="sv-SE" dirty="0"/>
              <a:t>Ytterligare information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3158FFCD-BDBD-6543-B463-E7031F02047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024475" y="3899363"/>
            <a:ext cx="4378763" cy="541795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545"/>
            </a:lvl1pPr>
            <a:lvl2pPr>
              <a:defRPr sz="2263">
                <a:latin typeface="+mn-lt"/>
              </a:defRPr>
            </a:lvl2pPr>
          </a:lstStyle>
          <a:p>
            <a:pPr lvl="0"/>
            <a:r>
              <a:rPr lang="sv-SE" dirty="0"/>
              <a:t>Veckodag</a:t>
            </a:r>
          </a:p>
          <a:p>
            <a:pPr lvl="1"/>
            <a:r>
              <a:rPr lang="sv-SE" dirty="0"/>
              <a:t>Maträtt</a:t>
            </a:r>
          </a:p>
        </p:txBody>
      </p:sp>
    </p:spTree>
    <p:extLst>
      <p:ext uri="{BB962C8B-B14F-4D97-AF65-F5344CB8AC3E}">
        <p14:creationId xmlns:p14="http://schemas.microsoft.com/office/powerpoint/2010/main" val="134169065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Lång 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1629" y="2578441"/>
            <a:ext cx="12884454" cy="989484"/>
          </a:xfrm>
        </p:spPr>
        <p:txBody>
          <a:bodyPr lIns="0" tIns="0" rIns="0" bIns="0"/>
          <a:lstStyle>
            <a:lvl1pPr>
              <a:defRPr sz="7636"/>
            </a:lvl1pPr>
          </a:lstStyle>
          <a:p>
            <a:r>
              <a:rPr lang="sv-SE" dirty="0"/>
              <a:t>Matsedel vecka XX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1633" y="5114239"/>
            <a:ext cx="4051211" cy="42030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defTabSz="661799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97"/>
            </a:lvl1pPr>
            <a:lvl2pPr defTabSz="661799">
              <a:spcBef>
                <a:spcPts val="848"/>
              </a:spcBef>
              <a:defRPr sz="1697">
                <a:latin typeface="+mn-lt"/>
              </a:defRPr>
            </a:lvl2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4B7D3BF5-3DA0-F3E1-8362-7751A88F1B5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091630" y="3663376"/>
            <a:ext cx="8467835" cy="12084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2545">
                <a:latin typeface="+mn-lt"/>
              </a:defRPr>
            </a:lvl1pPr>
          </a:lstStyle>
          <a:p>
            <a:pPr lvl="0"/>
            <a:r>
              <a:rPr lang="sv-SE" dirty="0"/>
              <a:t>Ingress</a:t>
            </a:r>
          </a:p>
        </p:txBody>
      </p:sp>
      <p:sp>
        <p:nvSpPr>
          <p:cNvPr id="8" name="Platshållare för text 5">
            <a:extLst>
              <a:ext uri="{FF2B5EF4-FFF2-40B4-BE49-F238E27FC236}">
                <a16:creationId xmlns:a16="http://schemas.microsoft.com/office/drawing/2014/main" id="{FB8716A8-7740-AE1A-B477-839DDEB80C5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508253" y="5114238"/>
            <a:ext cx="4051211" cy="42030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defTabSz="661799">
              <a:lnSpc>
                <a:spcPct val="100000"/>
              </a:lnSpc>
              <a:spcBef>
                <a:spcPts val="0"/>
              </a:spcBef>
              <a:defRPr sz="1697"/>
            </a:lvl1pPr>
            <a:lvl2pPr defTabSz="661799">
              <a:defRPr sz="1697">
                <a:latin typeface="+mn-lt"/>
              </a:defRPr>
            </a:lvl2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</p:txBody>
      </p:sp>
      <p:sp>
        <p:nvSpPr>
          <p:cNvPr id="9" name="Platshållare för text 5">
            <a:extLst>
              <a:ext uri="{FF2B5EF4-FFF2-40B4-BE49-F238E27FC236}">
                <a16:creationId xmlns:a16="http://schemas.microsoft.com/office/drawing/2014/main" id="{E20AC246-4885-C9E8-5798-4EE7FEEC1EBA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924873" y="5114238"/>
            <a:ext cx="4051211" cy="420308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defTabSz="661799">
              <a:lnSpc>
                <a:spcPct val="100000"/>
              </a:lnSpc>
              <a:spcBef>
                <a:spcPts val="0"/>
              </a:spcBef>
              <a:defRPr sz="1697"/>
            </a:lvl1pPr>
            <a:lvl2pPr defTabSz="661799">
              <a:defRPr sz="1697">
                <a:latin typeface="+mn-lt"/>
              </a:defRPr>
            </a:lvl2pPr>
          </a:lstStyle>
          <a:p>
            <a:pPr lvl="0"/>
            <a:r>
              <a:rPr lang="sv-SE" dirty="0"/>
              <a:t>Vecka</a:t>
            </a:r>
          </a:p>
          <a:p>
            <a:pPr lvl="1"/>
            <a:r>
              <a:rPr lang="sv-SE" dirty="0"/>
              <a:t>Dag	Maträtt</a:t>
            </a:r>
          </a:p>
        </p:txBody>
      </p:sp>
    </p:spTree>
    <p:extLst>
      <p:ext uri="{BB962C8B-B14F-4D97-AF65-F5344CB8AC3E}">
        <p14:creationId xmlns:p14="http://schemas.microsoft.com/office/powerpoint/2010/main" val="3822620516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Kort information med vinj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A90D7B-5136-4048-A1D5-8C6451B982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1632" y="3146323"/>
            <a:ext cx="10648084" cy="2517057"/>
          </a:xfrm>
        </p:spPr>
        <p:txBody>
          <a:bodyPr lIns="0" tIns="0" rIns="0" bIns="0"/>
          <a:lstStyle>
            <a:lvl1pPr>
              <a:defRPr sz="7636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text 5">
            <a:extLst>
              <a:ext uri="{FF2B5EF4-FFF2-40B4-BE49-F238E27FC236}">
                <a16:creationId xmlns:a16="http://schemas.microsoft.com/office/drawing/2014/main" id="{66C67016-7164-4E93-998A-60622573AAB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1632" y="5976410"/>
            <a:ext cx="6053860" cy="33409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defTabSz="661799">
              <a:lnSpc>
                <a:spcPct val="90000"/>
              </a:lnSpc>
              <a:spcBef>
                <a:spcPts val="848"/>
              </a:spcBef>
              <a:defRPr sz="2828"/>
            </a:lvl1pPr>
            <a:lvl2pPr defTabSz="661799">
              <a:lnSpc>
                <a:spcPct val="100000"/>
              </a:lnSpc>
              <a:spcBef>
                <a:spcPts val="848"/>
              </a:spcBef>
              <a:defRPr sz="2545">
                <a:latin typeface="+mn-lt"/>
              </a:defRPr>
            </a:lvl2pPr>
          </a:lstStyle>
          <a:p>
            <a:pPr lvl="0"/>
            <a:r>
              <a:rPr lang="sv-SE" dirty="0"/>
              <a:t>Rubrik</a:t>
            </a:r>
          </a:p>
          <a:p>
            <a:pPr lvl="1"/>
            <a:r>
              <a:rPr lang="sv-SE" dirty="0"/>
              <a:t>Brödtext</a:t>
            </a:r>
          </a:p>
        </p:txBody>
      </p:sp>
      <p:sp>
        <p:nvSpPr>
          <p:cNvPr id="5" name="Platshållare för text 5">
            <a:extLst>
              <a:ext uri="{FF2B5EF4-FFF2-40B4-BE49-F238E27FC236}">
                <a16:creationId xmlns:a16="http://schemas.microsoft.com/office/drawing/2014/main" id="{1952B1EE-0AD2-AEE2-F641-3F88507C3F0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091632" y="2369691"/>
            <a:ext cx="4051212" cy="402971"/>
          </a:xfrm>
          <a:prstGeom prst="rect">
            <a:avLst/>
          </a:prstGeom>
          <a:solidFill>
            <a:schemeClr val="accent2"/>
          </a:solidFill>
        </p:spPr>
        <p:txBody>
          <a:bodyPr vert="horz" lIns="108000" tIns="108000" rIns="108000" bIns="108000" rtlCol="0" anchor="ctr" anchorCtr="0">
            <a:noAutofit/>
          </a:bodyPr>
          <a:lstStyle>
            <a:lvl1pPr>
              <a:defRPr sz="2263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Aktuell information</a:t>
            </a:r>
          </a:p>
        </p:txBody>
      </p:sp>
      <p:sp>
        <p:nvSpPr>
          <p:cNvPr id="7" name="Platshållare för text 5">
            <a:extLst>
              <a:ext uri="{FF2B5EF4-FFF2-40B4-BE49-F238E27FC236}">
                <a16:creationId xmlns:a16="http://schemas.microsoft.com/office/drawing/2014/main" id="{59E7E23A-B30B-EDA0-EC64-CBA304E2D4CA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973857" y="5976410"/>
            <a:ext cx="6053861" cy="33409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4538" indent="-254538" defTabSz="661799">
              <a:lnSpc>
                <a:spcPct val="90000"/>
              </a:lnSpc>
              <a:spcBef>
                <a:spcPts val="848"/>
              </a:spcBef>
              <a:buFont typeface="Arial" panose="020B0604020202020204" pitchFamily="34" charset="0"/>
              <a:buChar char="»"/>
              <a:defRPr sz="2545">
                <a:latin typeface="+mn-lt"/>
              </a:defRPr>
            </a:lvl1pPr>
            <a:lvl2pPr defTabSz="661799">
              <a:lnSpc>
                <a:spcPct val="100000"/>
              </a:lnSpc>
              <a:spcBef>
                <a:spcPts val="848"/>
              </a:spcBef>
              <a:defRPr sz="2545">
                <a:latin typeface="+mn-lt"/>
              </a:defRPr>
            </a:lvl2pPr>
          </a:lstStyle>
          <a:p>
            <a:pPr lvl="0"/>
            <a:r>
              <a:rPr lang="sv-SE" dirty="0"/>
              <a:t>Lista</a:t>
            </a:r>
          </a:p>
        </p:txBody>
      </p:sp>
    </p:spTree>
    <p:extLst>
      <p:ext uri="{BB962C8B-B14F-4D97-AF65-F5344CB8AC3E}">
        <p14:creationId xmlns:p14="http://schemas.microsoft.com/office/powerpoint/2010/main" val="3628842895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Dialog/synpunktsinsamling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rubrik 1">
            <a:extLst>
              <a:ext uri="{FF2B5EF4-FFF2-40B4-BE49-F238E27FC236}">
                <a16:creationId xmlns:a16="http://schemas.microsoft.com/office/drawing/2014/main" id="{F5910A07-C83B-4054-251B-4526330190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6506" y="2581141"/>
            <a:ext cx="7858800" cy="198866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6" name="Platshållare för text 8">
            <a:extLst>
              <a:ext uri="{FF2B5EF4-FFF2-40B4-BE49-F238E27FC236}">
                <a16:creationId xmlns:a16="http://schemas.microsoft.com/office/drawing/2014/main" id="{50320B36-CFD1-4C24-760E-5FD99FDB7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16506" y="4815251"/>
            <a:ext cx="7858800" cy="2689906"/>
          </a:xfrm>
          <a:prstGeom prst="rect">
            <a:avLst/>
          </a:prstGeom>
        </p:spPr>
        <p:txBody>
          <a:bodyPr lIns="0" tIns="0" rIns="0" bIns="0" numCol="1" spcCol="324000"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2400" b="0">
                <a:latin typeface="+mn-lt"/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2400" b="1">
                <a:latin typeface="+mn-lt"/>
              </a:defRPr>
            </a:lvl2pPr>
            <a:lvl3pPr>
              <a:lnSpc>
                <a:spcPct val="100000"/>
              </a:lnSpc>
              <a:spcBef>
                <a:spcPts val="1000"/>
              </a:spcBef>
              <a:defRPr sz="1800"/>
            </a:lvl3pPr>
            <a:lvl4pPr marL="254538" indent="-254538">
              <a:lnSpc>
                <a:spcPct val="100000"/>
              </a:lnSpc>
              <a:spcBef>
                <a:spcPts val="848"/>
              </a:spcBef>
              <a:buFont typeface="Arial" panose="020B0604020202020204" pitchFamily="34" charset="0"/>
              <a:buChar char="»"/>
              <a:defRPr sz="2545">
                <a:latin typeface="+mn-lt"/>
              </a:defRPr>
            </a:lvl4pPr>
          </a:lstStyle>
          <a:p>
            <a:pPr lvl="0"/>
            <a:r>
              <a:rPr lang="sv-SE" dirty="0"/>
              <a:t>Nivå 1</a:t>
            </a:r>
          </a:p>
          <a:p>
            <a:pPr lvl="1"/>
            <a:r>
              <a:rPr lang="sv-SE" dirty="0"/>
              <a:t>Nivå 2</a:t>
            </a:r>
          </a:p>
          <a:p>
            <a:pPr lvl="2"/>
            <a:r>
              <a:rPr lang="sv-SE" dirty="0"/>
              <a:t>Nivå 3</a:t>
            </a:r>
          </a:p>
        </p:txBody>
      </p:sp>
      <p:sp>
        <p:nvSpPr>
          <p:cNvPr id="8" name="Platshållare för text 8">
            <a:extLst>
              <a:ext uri="{FF2B5EF4-FFF2-40B4-BE49-F238E27FC236}">
                <a16:creationId xmlns:a16="http://schemas.microsoft.com/office/drawing/2014/main" id="{ECB716B8-54E6-93FB-AE4A-0BBC3A1B10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69056" y="8036357"/>
            <a:ext cx="4790619" cy="116211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>
                <a:latin typeface="+mn-lt"/>
              </a:defRPr>
            </a:lvl1pPr>
            <a:lvl2pPr>
              <a:defRPr sz="2400" b="1">
                <a:latin typeface="+mn-lt"/>
              </a:defRPr>
            </a:lvl2pPr>
            <a:lvl3pPr>
              <a:defRPr sz="2545"/>
            </a:lvl3pPr>
            <a:lvl4pPr marL="254538" indent="-254538">
              <a:spcBef>
                <a:spcPts val="848"/>
              </a:spcBef>
              <a:buFont typeface="Arial" panose="020B0604020202020204" pitchFamily="34" charset="0"/>
              <a:buChar char="»"/>
              <a:defRPr sz="2545">
                <a:latin typeface="+mn-lt"/>
              </a:defRPr>
            </a:lvl4pPr>
          </a:lstStyle>
          <a:p>
            <a:pPr lvl="0"/>
            <a:r>
              <a:rPr lang="sv-SE" dirty="0"/>
              <a:t>Skanna QR-koden …</a:t>
            </a:r>
          </a:p>
        </p:txBody>
      </p:sp>
      <p:sp>
        <p:nvSpPr>
          <p:cNvPr id="9" name="Platshållare för bild 4">
            <a:extLst>
              <a:ext uri="{FF2B5EF4-FFF2-40B4-BE49-F238E27FC236}">
                <a16:creationId xmlns:a16="http://schemas.microsoft.com/office/drawing/2014/main" id="{BD482FF4-07EF-9EFC-E0F7-10A99F63691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416506" y="8036357"/>
            <a:ext cx="1162119" cy="1162119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1800" b="1">
                <a:latin typeface="+mn-lt"/>
              </a:defRPr>
            </a:lvl1pPr>
          </a:lstStyle>
          <a:p>
            <a:r>
              <a:rPr lang="sv-SE" dirty="0"/>
              <a:t>Infoga QR-kod</a:t>
            </a:r>
          </a:p>
        </p:txBody>
      </p:sp>
      <p:sp>
        <p:nvSpPr>
          <p:cNvPr id="11" name="Platshållare för bild 12">
            <a:extLst>
              <a:ext uri="{FF2B5EF4-FFF2-40B4-BE49-F238E27FC236}">
                <a16:creationId xmlns:a16="http://schemas.microsoft.com/office/drawing/2014/main" id="{4ED41CAF-5257-9F2F-3D09-DE35119FD15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5087" y="2581141"/>
            <a:ext cx="3453715" cy="6279828"/>
          </a:xfrm>
        </p:spPr>
        <p:txBody>
          <a:bodyPr/>
          <a:lstStyle/>
          <a:p>
            <a:r>
              <a:rPr lang="sv-SE" dirty="0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49178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.png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7345" y="2103926"/>
            <a:ext cx="11564660" cy="3154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pic>
        <p:nvPicPr>
          <p:cNvPr id="11" name="Bild 10" descr="Göteborgs Stads logotyp">
            <a:extLst>
              <a:ext uri="{FF2B5EF4-FFF2-40B4-BE49-F238E27FC236}">
                <a16:creationId xmlns:a16="http://schemas.microsoft.com/office/drawing/2014/main" id="{850B188A-9398-4CD4-8790-3A6DA9C513B3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08910" y="518400"/>
            <a:ext cx="1930193" cy="642938"/>
          </a:xfrm>
          <a:prstGeom prst="rect">
            <a:avLst/>
          </a:prstGeom>
        </p:spPr>
      </p:pic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7343" y="5421916"/>
            <a:ext cx="11564660" cy="3942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32F3FB73-4E5E-039C-07CB-FA605D3E49F1}"/>
              </a:ext>
            </a:extLst>
          </p:cNvPr>
          <p:cNvGrpSpPr/>
          <p:nvPr userDrawn="1"/>
        </p:nvGrpSpPr>
        <p:grpSpPr>
          <a:xfrm>
            <a:off x="15754034" y="5990965"/>
            <a:ext cx="4951584" cy="3819785"/>
            <a:chOff x="11258234" y="10364528"/>
            <a:chExt cx="4951584" cy="3819785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77A02C7D-84E9-BEAD-9606-8455EC758B1D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7" name="Ellips 6">
                <a:extLst>
                  <a:ext uri="{FF2B5EF4-FFF2-40B4-BE49-F238E27FC236}">
                    <a16:creationId xmlns:a16="http://schemas.microsoft.com/office/drawing/2014/main" id="{E2F4A1F6-C5B7-D574-F503-71E988B5F3BF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B52CC150-2AF1-276D-8ED5-757E09FA7EC0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A7056A1A-9B3E-5B08-2975-AC918D8DFCEB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C9306444-9E22-402C-6090-ACDAFC7F6DAA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3A6745F4-8854-CB67-8B76-100B98936E8C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9FDC898C-D64E-8B5D-36B9-55C67F00B15F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AABB4A11-CD2A-A81B-CCD7-FF7A646A5118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1D61EC23-1911-B607-AD98-7F194EC8BF9E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01432A56-1EE4-D470-543B-CD52699B6379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067F266D-3633-50BB-2F7A-EC91113FB125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75DFADB7-8623-8D4D-66DF-1E862A1EF15C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BF464DAA-13D7-65FF-331C-73BA728F206F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01BDD7A0-37C2-D4C6-0E1A-B7B50C143740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E2251B35-4C31-39C6-19C8-6634AAF8F3D2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E4E3A718-94E9-EC2E-B526-0DCB64F415D3}"/>
                </a:ext>
              </a:extLst>
            </p:cNvPr>
            <p:cNvSpPr/>
            <p:nvPr userDrawn="1"/>
          </p:nvSpPr>
          <p:spPr>
            <a:xfrm>
              <a:off x="11258234" y="10364528"/>
              <a:ext cx="4951584" cy="2098212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8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76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8" r:id="rId2"/>
    <p:sldLayoutId id="2147483655" r:id="rId3"/>
    <p:sldLayoutId id="2147483691" r:id="rId4"/>
    <p:sldLayoutId id="2147483695" r:id="rId5"/>
    <p:sldLayoutId id="2147483696" r:id="rId6"/>
    <p:sldLayoutId id="2147483697" r:id="rId7"/>
    <p:sldLayoutId id="2147483698" r:id="rId8"/>
    <p:sldLayoutId id="2147483699" r:id="rId9"/>
  </p:sldLayoutIdLst>
  <p:txStyles>
    <p:titleStyle>
      <a:lvl1pPr algn="l" defTabSz="1069257" rtl="0" eaLnBrk="1" latinLnBrk="0" hangingPunct="1">
        <a:lnSpc>
          <a:spcPct val="90000"/>
        </a:lnSpc>
        <a:spcBef>
          <a:spcPct val="0"/>
        </a:spcBef>
        <a:buNone/>
        <a:defRPr sz="66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69257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None/>
        <a:defRPr sz="2970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2122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2122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1768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1414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940455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5082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712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339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28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57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84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513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140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769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397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7025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1" userDrawn="1">
          <p15:clr>
            <a:srgbClr val="F26B43"/>
          </p15:clr>
        </p15:guide>
        <p15:guide id="3" orient="horz" pos="6180" userDrawn="1">
          <p15:clr>
            <a:srgbClr val="F26B43"/>
          </p15:clr>
        </p15:guide>
        <p15:guide id="4" pos="294" userDrawn="1">
          <p15:clr>
            <a:srgbClr val="F26B43"/>
          </p15:clr>
        </p15:guide>
        <p15:guide id="5" pos="9230" userDrawn="1">
          <p15:clr>
            <a:srgbClr val="F26B43"/>
          </p15:clr>
        </p15:guide>
        <p15:guide id="6" orient="horz" pos="642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7345" y="2064597"/>
            <a:ext cx="11564660" cy="3154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77345" y="5345906"/>
            <a:ext cx="11564660" cy="3942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5" name="Bild 10" descr="Göteborgs Stads logotyp">
            <a:extLst>
              <a:ext uri="{FF2B5EF4-FFF2-40B4-BE49-F238E27FC236}">
                <a16:creationId xmlns:a16="http://schemas.microsoft.com/office/drawing/2014/main" id="{E0BDF480-8DAD-40DE-8829-BCB563AE4C92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08910" y="518400"/>
            <a:ext cx="1930193" cy="642938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2900A90C-C11C-25AF-A841-22CB1EC53E30}"/>
              </a:ext>
            </a:extLst>
          </p:cNvPr>
          <p:cNvGrpSpPr/>
          <p:nvPr userDrawn="1"/>
        </p:nvGrpSpPr>
        <p:grpSpPr>
          <a:xfrm>
            <a:off x="15754034" y="5990965"/>
            <a:ext cx="4951584" cy="3819785"/>
            <a:chOff x="11258234" y="10364528"/>
            <a:chExt cx="4951584" cy="3819785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6675E674-D171-390A-8317-81F9BE1E3E65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65FBE72A-FF92-F801-8CC1-BE9FB6E697B8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32B4C824-2884-2B7D-1195-E9AD7EC4063B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27CCF84E-D2AF-2CFF-119F-8BD6E8794102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" name="Ellips 10">
                <a:extLst>
                  <a:ext uri="{FF2B5EF4-FFF2-40B4-BE49-F238E27FC236}">
                    <a16:creationId xmlns:a16="http://schemas.microsoft.com/office/drawing/2014/main" id="{81B62CB5-3A6E-8134-0F2D-0244AA75EEE7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A8B4C5EB-1689-853C-282D-F5FA78CC7C0D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1D40FE4A-8C3D-9D70-B590-9B53AFBA5DC2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5828AC97-B8D0-CE54-8C82-9FF1F40AAA12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20B034BB-64B2-F13D-9028-DB2FDD59CC12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B3AE07B3-DF29-0ACC-A5AF-B64933A97077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BECBB4EA-F59A-198D-BA05-70E75240EC32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4847981F-340F-0646-692B-22924249534D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D084A706-1390-E7A1-AEBB-F829028400CB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D0F650E6-9DCD-AB27-5410-1020F7B12F7E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F8FBF7CF-DA62-3776-C56B-F367B1675E08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9C8E94FD-6F11-2CBA-752B-6F6469C40CFF}"/>
                </a:ext>
              </a:extLst>
            </p:cNvPr>
            <p:cNvSpPr/>
            <p:nvPr userDrawn="1"/>
          </p:nvSpPr>
          <p:spPr>
            <a:xfrm>
              <a:off x="11258234" y="10364528"/>
              <a:ext cx="4951584" cy="2098212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8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5952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87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92" r:id="rId15"/>
  </p:sldLayoutIdLst>
  <p:txStyles>
    <p:titleStyle>
      <a:lvl1pPr algn="l" defTabSz="1069257" rtl="0" eaLnBrk="1" latinLnBrk="0" hangingPunct="1">
        <a:lnSpc>
          <a:spcPct val="90000"/>
        </a:lnSpc>
        <a:spcBef>
          <a:spcPct val="0"/>
        </a:spcBef>
        <a:buNone/>
        <a:defRPr sz="66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69257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None/>
        <a:defRPr sz="2970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2122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2122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1768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1414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940455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5082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712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339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28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57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84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513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140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769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397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7025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1" userDrawn="1">
          <p15:clr>
            <a:srgbClr val="F26B43"/>
          </p15:clr>
        </p15:guide>
        <p15:guide id="3" orient="horz" pos="6180" userDrawn="1">
          <p15:clr>
            <a:srgbClr val="F26B43"/>
          </p15:clr>
        </p15:guide>
        <p15:guide id="4" pos="294" userDrawn="1">
          <p15:clr>
            <a:srgbClr val="F26B43"/>
          </p15:clr>
        </p15:guide>
        <p15:guide id="5" pos="9207" userDrawn="1">
          <p15:clr>
            <a:srgbClr val="F26B43"/>
          </p15:clr>
        </p15:guide>
        <p15:guide id="6" orient="horz" pos="642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A123B0-B987-4CB4-99B0-0A70C0422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572" y="1646547"/>
            <a:ext cx="12680205" cy="33072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dirty="0"/>
              <a:t>Rubrik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E4D06A8-F5ED-4A2D-8645-FCA9470BB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573" y="4953843"/>
            <a:ext cx="12680206" cy="342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7" name="Bild 6" descr="Göteborgs Stads logotyp">
            <a:extLst>
              <a:ext uri="{FF2B5EF4-FFF2-40B4-BE49-F238E27FC236}">
                <a16:creationId xmlns:a16="http://schemas.microsoft.com/office/drawing/2014/main" id="{C76F1CE9-4C16-4CC9-AD2F-C3C5AC1D426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708910" y="9603577"/>
            <a:ext cx="1930193" cy="642938"/>
          </a:xfrm>
          <a:prstGeom prst="rect">
            <a:avLst/>
          </a:prstGeom>
        </p:spPr>
      </p:pic>
      <p:grpSp>
        <p:nvGrpSpPr>
          <p:cNvPr id="3" name="Grupp 2">
            <a:extLst>
              <a:ext uri="{FF2B5EF4-FFF2-40B4-BE49-F238E27FC236}">
                <a16:creationId xmlns:a16="http://schemas.microsoft.com/office/drawing/2014/main" id="{CE659A02-BC2E-DF4C-57BD-AFF39882DC25}"/>
              </a:ext>
            </a:extLst>
          </p:cNvPr>
          <p:cNvGrpSpPr/>
          <p:nvPr userDrawn="1"/>
        </p:nvGrpSpPr>
        <p:grpSpPr>
          <a:xfrm>
            <a:off x="15754034" y="5990965"/>
            <a:ext cx="4951584" cy="3819785"/>
            <a:chOff x="11258234" y="10364528"/>
            <a:chExt cx="4951584" cy="3819785"/>
          </a:xfrm>
        </p:grpSpPr>
        <p:grpSp>
          <p:nvGrpSpPr>
            <p:cNvPr id="4" name="Grupp 3">
              <a:extLst>
                <a:ext uri="{FF2B5EF4-FFF2-40B4-BE49-F238E27FC236}">
                  <a16:creationId xmlns:a16="http://schemas.microsoft.com/office/drawing/2014/main" id="{2C08C22D-06ED-15FB-57DD-847DF490DBFF}"/>
                </a:ext>
              </a:extLst>
            </p:cNvPr>
            <p:cNvGrpSpPr/>
            <p:nvPr userDrawn="1"/>
          </p:nvGrpSpPr>
          <p:grpSpPr>
            <a:xfrm>
              <a:off x="11258234" y="12776614"/>
              <a:ext cx="4951584" cy="1407699"/>
              <a:chOff x="11547692" y="1903948"/>
              <a:chExt cx="4951584" cy="1407699"/>
            </a:xfrm>
          </p:grpSpPr>
          <p:sp>
            <p:nvSpPr>
              <p:cNvPr id="8" name="Ellips 7">
                <a:extLst>
                  <a:ext uri="{FF2B5EF4-FFF2-40B4-BE49-F238E27FC236}">
                    <a16:creationId xmlns:a16="http://schemas.microsoft.com/office/drawing/2014/main" id="{D94F9F31-35B5-89FF-7B87-B99230E1B585}"/>
                  </a:ext>
                </a:extLst>
              </p:cNvPr>
              <p:cNvSpPr/>
              <p:nvPr userDrawn="1"/>
            </p:nvSpPr>
            <p:spPr>
              <a:xfrm>
                <a:off x="11547692" y="2685345"/>
                <a:ext cx="626302" cy="626302"/>
              </a:xfrm>
              <a:prstGeom prst="ellipse">
                <a:avLst/>
              </a:prstGeom>
              <a:solidFill>
                <a:srgbClr val="FFF3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9" name="Ellips 8">
                <a:extLst>
                  <a:ext uri="{FF2B5EF4-FFF2-40B4-BE49-F238E27FC236}">
                    <a16:creationId xmlns:a16="http://schemas.microsoft.com/office/drawing/2014/main" id="{09B7ADA7-F171-A6D0-7FE6-5CF95F07E90B}"/>
                  </a:ext>
                </a:extLst>
              </p:cNvPr>
              <p:cNvSpPr/>
              <p:nvPr userDrawn="1"/>
            </p:nvSpPr>
            <p:spPr>
              <a:xfrm>
                <a:off x="12268573" y="2685345"/>
                <a:ext cx="626302" cy="626302"/>
              </a:xfrm>
              <a:prstGeom prst="ellipse">
                <a:avLst/>
              </a:prstGeom>
              <a:solidFill>
                <a:srgbClr val="D1D9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0" name="Ellips 9">
                <a:extLst>
                  <a:ext uri="{FF2B5EF4-FFF2-40B4-BE49-F238E27FC236}">
                    <a16:creationId xmlns:a16="http://schemas.microsoft.com/office/drawing/2014/main" id="{420E0954-4C74-D934-2E7E-3F223EA3D1C1}"/>
                  </a:ext>
                </a:extLst>
              </p:cNvPr>
              <p:cNvSpPr/>
              <p:nvPr userDrawn="1"/>
            </p:nvSpPr>
            <p:spPr>
              <a:xfrm>
                <a:off x="12989454" y="2685345"/>
                <a:ext cx="626302" cy="626302"/>
              </a:xfrm>
              <a:prstGeom prst="ellipse">
                <a:avLst/>
              </a:prstGeom>
              <a:solidFill>
                <a:srgbClr val="C0E4F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1" name="Ellips 10">
                <a:extLst>
                  <a:ext uri="{FF2B5EF4-FFF2-40B4-BE49-F238E27FC236}">
                    <a16:creationId xmlns:a16="http://schemas.microsoft.com/office/drawing/2014/main" id="{049263E4-2FA0-E66D-9EF9-78B1A407EA69}"/>
                  </a:ext>
                </a:extLst>
              </p:cNvPr>
              <p:cNvSpPr/>
              <p:nvPr userDrawn="1"/>
            </p:nvSpPr>
            <p:spPr>
              <a:xfrm>
                <a:off x="13710335" y="2685345"/>
                <a:ext cx="626302" cy="626302"/>
              </a:xfrm>
              <a:prstGeom prst="ellipse">
                <a:avLst/>
              </a:prstGeom>
              <a:solidFill>
                <a:srgbClr val="B8E1C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2" name="Ellips 11">
                <a:extLst>
                  <a:ext uri="{FF2B5EF4-FFF2-40B4-BE49-F238E27FC236}">
                    <a16:creationId xmlns:a16="http://schemas.microsoft.com/office/drawing/2014/main" id="{00A3CE8B-909A-E263-CF75-B4B432EDB9EF}"/>
                  </a:ext>
                </a:extLst>
              </p:cNvPr>
              <p:cNvSpPr/>
              <p:nvPr userDrawn="1"/>
            </p:nvSpPr>
            <p:spPr>
              <a:xfrm>
                <a:off x="14431216" y="2685345"/>
                <a:ext cx="626302" cy="626302"/>
              </a:xfrm>
              <a:prstGeom prst="ellipse">
                <a:avLst/>
              </a:prstGeom>
              <a:solidFill>
                <a:srgbClr val="F8CCD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3" name="Ellips 12">
                <a:extLst>
                  <a:ext uri="{FF2B5EF4-FFF2-40B4-BE49-F238E27FC236}">
                    <a16:creationId xmlns:a16="http://schemas.microsoft.com/office/drawing/2014/main" id="{969804CC-AF20-0BBF-898F-D5AA89DC634F}"/>
                  </a:ext>
                </a:extLst>
              </p:cNvPr>
              <p:cNvSpPr/>
              <p:nvPr userDrawn="1"/>
            </p:nvSpPr>
            <p:spPr>
              <a:xfrm>
                <a:off x="15152095" y="2685345"/>
                <a:ext cx="626302" cy="626302"/>
              </a:xfrm>
              <a:prstGeom prst="ellipse">
                <a:avLst/>
              </a:prstGeom>
              <a:solidFill>
                <a:srgbClr val="FBCFB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4" name="Ellips 13">
                <a:extLst>
                  <a:ext uri="{FF2B5EF4-FFF2-40B4-BE49-F238E27FC236}">
                    <a16:creationId xmlns:a16="http://schemas.microsoft.com/office/drawing/2014/main" id="{B451E283-FA2D-6733-D356-72F0FEF0CD86}"/>
                  </a:ext>
                </a:extLst>
              </p:cNvPr>
              <p:cNvSpPr/>
              <p:nvPr userDrawn="1"/>
            </p:nvSpPr>
            <p:spPr>
              <a:xfrm>
                <a:off x="15872974" y="2685345"/>
                <a:ext cx="626302" cy="626302"/>
              </a:xfrm>
              <a:prstGeom prst="ellipse">
                <a:avLst/>
              </a:prstGeom>
              <a:solidFill>
                <a:srgbClr val="E1D1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5" name="Ellips 14">
                <a:extLst>
                  <a:ext uri="{FF2B5EF4-FFF2-40B4-BE49-F238E27FC236}">
                    <a16:creationId xmlns:a16="http://schemas.microsoft.com/office/drawing/2014/main" id="{A5862634-2489-D113-9704-745FB1B5B202}"/>
                  </a:ext>
                </a:extLst>
              </p:cNvPr>
              <p:cNvSpPr/>
              <p:nvPr userDrawn="1"/>
            </p:nvSpPr>
            <p:spPr>
              <a:xfrm>
                <a:off x="11547692" y="1903948"/>
                <a:ext cx="626302" cy="626302"/>
              </a:xfrm>
              <a:prstGeom prst="ellipse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6" name="Ellips 15">
                <a:extLst>
                  <a:ext uri="{FF2B5EF4-FFF2-40B4-BE49-F238E27FC236}">
                    <a16:creationId xmlns:a16="http://schemas.microsoft.com/office/drawing/2014/main" id="{7E1997D0-17EC-0AC3-8C34-8825419E124D}"/>
                  </a:ext>
                </a:extLst>
              </p:cNvPr>
              <p:cNvSpPr/>
              <p:nvPr userDrawn="1"/>
            </p:nvSpPr>
            <p:spPr>
              <a:xfrm>
                <a:off x="12268573" y="1903948"/>
                <a:ext cx="626302" cy="626302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7" name="Ellips 16">
                <a:extLst>
                  <a:ext uri="{FF2B5EF4-FFF2-40B4-BE49-F238E27FC236}">
                    <a16:creationId xmlns:a16="http://schemas.microsoft.com/office/drawing/2014/main" id="{81592FBB-DA49-BFC6-0387-95136910AE4A}"/>
                  </a:ext>
                </a:extLst>
              </p:cNvPr>
              <p:cNvSpPr/>
              <p:nvPr userDrawn="1"/>
            </p:nvSpPr>
            <p:spPr>
              <a:xfrm>
                <a:off x="12989454" y="1903948"/>
                <a:ext cx="626302" cy="626302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8" name="Ellips 17">
                <a:extLst>
                  <a:ext uri="{FF2B5EF4-FFF2-40B4-BE49-F238E27FC236}">
                    <a16:creationId xmlns:a16="http://schemas.microsoft.com/office/drawing/2014/main" id="{FCB92048-EE89-28D3-65DD-60EE24BD2589}"/>
                  </a:ext>
                </a:extLst>
              </p:cNvPr>
              <p:cNvSpPr/>
              <p:nvPr userDrawn="1"/>
            </p:nvSpPr>
            <p:spPr>
              <a:xfrm>
                <a:off x="13710335" y="1903948"/>
                <a:ext cx="626302" cy="626302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19" name="Ellips 18">
                <a:extLst>
                  <a:ext uri="{FF2B5EF4-FFF2-40B4-BE49-F238E27FC236}">
                    <a16:creationId xmlns:a16="http://schemas.microsoft.com/office/drawing/2014/main" id="{7F1D247B-0666-71AA-9323-E3CA6FA89632}"/>
                  </a:ext>
                </a:extLst>
              </p:cNvPr>
              <p:cNvSpPr/>
              <p:nvPr userDrawn="1"/>
            </p:nvSpPr>
            <p:spPr>
              <a:xfrm>
                <a:off x="14431216" y="1903948"/>
                <a:ext cx="626302" cy="626302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0" name="Ellips 19">
                <a:extLst>
                  <a:ext uri="{FF2B5EF4-FFF2-40B4-BE49-F238E27FC236}">
                    <a16:creationId xmlns:a16="http://schemas.microsoft.com/office/drawing/2014/main" id="{8A59E212-847C-E713-9209-22C9710B09EA}"/>
                  </a:ext>
                </a:extLst>
              </p:cNvPr>
              <p:cNvSpPr/>
              <p:nvPr userDrawn="1"/>
            </p:nvSpPr>
            <p:spPr>
              <a:xfrm>
                <a:off x="15152095" y="1903948"/>
                <a:ext cx="626302" cy="626302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21" name="Ellips 20">
                <a:extLst>
                  <a:ext uri="{FF2B5EF4-FFF2-40B4-BE49-F238E27FC236}">
                    <a16:creationId xmlns:a16="http://schemas.microsoft.com/office/drawing/2014/main" id="{47243521-2F74-E5C6-201C-7A144E59D056}"/>
                  </a:ext>
                </a:extLst>
              </p:cNvPr>
              <p:cNvSpPr/>
              <p:nvPr userDrawn="1"/>
            </p:nvSpPr>
            <p:spPr>
              <a:xfrm>
                <a:off x="15872974" y="1903948"/>
                <a:ext cx="626302" cy="626302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</p:grp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792B162D-4C12-B1B3-5112-49539642AF38}"/>
                </a:ext>
              </a:extLst>
            </p:cNvPr>
            <p:cNvSpPr/>
            <p:nvPr userDrawn="1"/>
          </p:nvSpPr>
          <p:spPr>
            <a:xfrm>
              <a:off x="11258234" y="10364528"/>
              <a:ext cx="4951584" cy="2098212"/>
            </a:xfrm>
            <a:prstGeom prst="rect">
              <a:avLst/>
            </a:prstGeom>
            <a:solidFill>
              <a:srgbClr val="FFF2B0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216000" tIns="216000" rIns="216000" bIns="216000" rtlCol="0" anchor="t" anchorCtr="0">
              <a:spAutoFit/>
            </a:bodyPr>
            <a:lstStyle/>
            <a:p>
              <a:pPr algn="l"/>
              <a:r>
                <a:rPr lang="sv-SE" sz="1800" b="1" dirty="0">
                  <a:solidFill>
                    <a:schemeClr val="tx1"/>
                  </a:solidFill>
                </a:rPr>
                <a:t>Komplementfärger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Ändra färg genom att markera objekt och använd pipett-verktyget för att ändra till de ljusare komplementfärgerna.</a:t>
              </a:r>
            </a:p>
            <a:p>
              <a:pPr algn="l"/>
              <a:r>
                <a:rPr lang="sv-SE" sz="1800" b="0" dirty="0">
                  <a:solidFill>
                    <a:schemeClr val="tx1"/>
                  </a:solidFill>
                </a:rPr>
                <a:t>De mörka ligger även som temafärger i mallen inklusive göteborgsblå.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559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</p:sldLayoutIdLst>
  <p:txStyles>
    <p:titleStyle>
      <a:lvl1pPr algn="l" defTabSz="1069257" rtl="0" eaLnBrk="1" latinLnBrk="0" hangingPunct="1">
        <a:lnSpc>
          <a:spcPct val="90000"/>
        </a:lnSpc>
        <a:spcBef>
          <a:spcPct val="0"/>
        </a:spcBef>
        <a:buNone/>
        <a:defRPr sz="66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069257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None/>
        <a:defRPr sz="2970" b="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2122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2122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1768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None/>
        <a:defRPr sz="1414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940455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5082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712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339" indent="-267314" algn="l" defTabSz="1069257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28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57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84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513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140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769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397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7025" algn="l" defTabSz="1069257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6" userDrawn="1">
          <p15:clr>
            <a:srgbClr val="F26B43"/>
          </p15:clr>
        </p15:guide>
        <p15:guide id="3" orient="horz" pos="5794" userDrawn="1">
          <p15:clr>
            <a:srgbClr val="F26B43"/>
          </p15:clr>
        </p15:guide>
        <p15:guide id="4" pos="294" userDrawn="1">
          <p15:clr>
            <a:srgbClr val="F26B43"/>
          </p15:clr>
        </p15:guide>
        <p15:guide id="5" pos="9207" userDrawn="1">
          <p15:clr>
            <a:srgbClr val="F26B43"/>
          </p15:clr>
        </p15:guide>
        <p15:guide id="6" orient="horz" pos="64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2" Type="http://schemas.openxmlformats.org/officeDocument/2006/relationships/hyperlink" Target="https://media.goteborg.se/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goteborg.se/wps/myportal/enhetssida/grafisk-profil/tillampningar/trycksake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9103FC95-9045-4B04-9325-C0A388F15F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9694" y="1030404"/>
            <a:ext cx="5385841" cy="4292533"/>
          </a:xfrm>
        </p:spPr>
        <p:txBody>
          <a:bodyPr/>
          <a:lstStyle/>
          <a:p>
            <a:pPr lvl="3">
              <a:spcAft>
                <a:spcPts val="1200"/>
              </a:spcAft>
            </a:pPr>
            <a:r>
              <a:rPr lang="sv-SE" sz="4000" dirty="0"/>
              <a:t>Instruktion</a:t>
            </a:r>
          </a:p>
          <a:p>
            <a:pPr marL="342900" lvl="4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Högerklicka på sidan för att byta layout.</a:t>
            </a:r>
          </a:p>
          <a:p>
            <a:pPr marL="342900" lvl="4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</a:rPr>
              <a:t>Text och bild ska inte placeras utanför marginalen. Bocka i rutan Stödlinjer under fliken Visa för att se marginalerna (Alt+F9).</a:t>
            </a:r>
          </a:p>
          <a:p>
            <a:pPr marL="342900" lvl="4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Foton, illustrationer och informationsgrafik hämtar du i Göteborgs Stads </a:t>
            </a:r>
            <a:r>
              <a:rPr lang="sv-SE" sz="2000" dirty="0">
                <a:hlinkClick r:id="rId2"/>
              </a:rPr>
              <a:t>Mediabank</a:t>
            </a:r>
            <a:r>
              <a:rPr lang="sv-SE" sz="2000" dirty="0"/>
              <a:t>.</a:t>
            </a:r>
          </a:p>
          <a:p>
            <a:pPr marL="342900" lvl="4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sv-SE" sz="2000" dirty="0"/>
              <a:t>När du byter färg på grafik, välj bland de </a:t>
            </a:r>
            <a:br>
              <a:rPr lang="sv-SE" sz="2000" dirty="0"/>
            </a:br>
            <a:r>
              <a:rPr lang="sv-SE" sz="2000" dirty="0"/>
              <a:t>markerade färgerna.</a:t>
            </a:r>
          </a:p>
        </p:txBody>
      </p:sp>
      <p:grpSp>
        <p:nvGrpSpPr>
          <p:cNvPr id="29" name="Grupp 28">
            <a:extLst>
              <a:ext uri="{FF2B5EF4-FFF2-40B4-BE49-F238E27FC236}">
                <a16:creationId xmlns:a16="http://schemas.microsoft.com/office/drawing/2014/main" id="{4EB3ED4E-5764-40C6-8F6C-645DEF406B1F}"/>
              </a:ext>
            </a:extLst>
          </p:cNvPr>
          <p:cNvGrpSpPr/>
          <p:nvPr/>
        </p:nvGrpSpPr>
        <p:grpSpPr>
          <a:xfrm>
            <a:off x="5510702" y="1072345"/>
            <a:ext cx="9103894" cy="4733370"/>
            <a:chOff x="5510702" y="1072345"/>
            <a:chExt cx="9103894" cy="4733370"/>
          </a:xfrm>
        </p:grpSpPr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4F91BF69-EFC5-4283-8458-70E0DC91265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33355" t="14694" r="49579" b="38940"/>
            <a:stretch/>
          </p:blipFill>
          <p:spPr>
            <a:xfrm>
              <a:off x="6251661" y="1072345"/>
              <a:ext cx="8362935" cy="4733370"/>
            </a:xfrm>
            <a:prstGeom prst="rect">
              <a:avLst/>
            </a:prstGeom>
          </p:spPr>
        </p:pic>
        <p:sp>
          <p:nvSpPr>
            <p:cNvPr id="11" name="Rektangel 10" descr="Rektangel som markerar Layout-val.">
              <a:extLst>
                <a:ext uri="{FF2B5EF4-FFF2-40B4-BE49-F238E27FC236}">
                  <a16:creationId xmlns:a16="http://schemas.microsoft.com/office/drawing/2014/main" id="{3B039578-E025-4F59-BD4E-DF00CFFB0962}"/>
                </a:ext>
              </a:extLst>
            </p:cNvPr>
            <p:cNvSpPr/>
            <p:nvPr/>
          </p:nvSpPr>
          <p:spPr>
            <a:xfrm>
              <a:off x="7635874" y="3981450"/>
              <a:ext cx="1546225" cy="263525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9" name="Rak pilkoppling 8" descr="Pil som visar var Layout-valet finns i Powerpoints gränssnitt.">
              <a:extLst>
                <a:ext uri="{FF2B5EF4-FFF2-40B4-BE49-F238E27FC236}">
                  <a16:creationId xmlns:a16="http://schemas.microsoft.com/office/drawing/2014/main" id="{134BB6E2-B6D1-4A48-8936-C2CBEDF57356}"/>
                </a:ext>
              </a:extLst>
            </p:cNvPr>
            <p:cNvCxnSpPr>
              <a:cxnSpLocks/>
            </p:cNvCxnSpPr>
            <p:nvPr/>
          </p:nvCxnSpPr>
          <p:spPr>
            <a:xfrm>
              <a:off x="5510702" y="2118184"/>
              <a:ext cx="1184982" cy="0"/>
            </a:xfrm>
            <a:prstGeom prst="straightConnector1">
              <a:avLst/>
            </a:prstGeom>
            <a:ln w="5715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upp 11" descr="Exempelbild ändra färg på grafik.">
            <a:extLst>
              <a:ext uri="{FF2B5EF4-FFF2-40B4-BE49-F238E27FC236}">
                <a16:creationId xmlns:a16="http://schemas.microsoft.com/office/drawing/2014/main" id="{83122C40-DBC9-4B2C-AB0E-86C3997B96B5}"/>
              </a:ext>
            </a:extLst>
          </p:cNvPr>
          <p:cNvGrpSpPr/>
          <p:nvPr/>
        </p:nvGrpSpPr>
        <p:grpSpPr>
          <a:xfrm>
            <a:off x="904039" y="5164792"/>
            <a:ext cx="3083076" cy="2359925"/>
            <a:chOff x="449264" y="5424488"/>
            <a:chExt cx="4368634" cy="3343949"/>
          </a:xfrm>
        </p:grpSpPr>
        <p:grpSp>
          <p:nvGrpSpPr>
            <p:cNvPr id="13" name="Grupp 12">
              <a:extLst>
                <a:ext uri="{FF2B5EF4-FFF2-40B4-BE49-F238E27FC236}">
                  <a16:creationId xmlns:a16="http://schemas.microsoft.com/office/drawing/2014/main" id="{272E7495-209C-4483-A47B-9402A76634A9}"/>
                </a:ext>
              </a:extLst>
            </p:cNvPr>
            <p:cNvGrpSpPr/>
            <p:nvPr/>
          </p:nvGrpSpPr>
          <p:grpSpPr>
            <a:xfrm>
              <a:off x="449264" y="6173968"/>
              <a:ext cx="4368634" cy="2594469"/>
              <a:chOff x="449264" y="5516319"/>
              <a:chExt cx="4368634" cy="2594469"/>
            </a:xfrm>
          </p:grpSpPr>
          <p:pic>
            <p:nvPicPr>
              <p:cNvPr id="15" name="Bildobjekt 14">
                <a:extLst>
                  <a:ext uri="{FF2B5EF4-FFF2-40B4-BE49-F238E27FC236}">
                    <a16:creationId xmlns:a16="http://schemas.microsoft.com/office/drawing/2014/main" id="{8475AF8B-F887-48FC-BD7B-5CA851DB8F4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5957"/>
              <a:stretch/>
            </p:blipFill>
            <p:spPr>
              <a:xfrm>
                <a:off x="449264" y="5516319"/>
                <a:ext cx="4368634" cy="2594469"/>
              </a:xfrm>
              <a:prstGeom prst="rect">
                <a:avLst/>
              </a:prstGeom>
            </p:spPr>
          </p:pic>
          <p:sp>
            <p:nvSpPr>
              <p:cNvPr id="16" name="Rektangel 15" descr="Rektangel som markerar Layout-val.">
                <a:extLst>
                  <a:ext uri="{FF2B5EF4-FFF2-40B4-BE49-F238E27FC236}">
                    <a16:creationId xmlns:a16="http://schemas.microsoft.com/office/drawing/2014/main" id="{1FF577B4-442C-4AB6-B699-015966B52261}"/>
                  </a:ext>
                </a:extLst>
              </p:cNvPr>
              <p:cNvSpPr/>
              <p:nvPr/>
            </p:nvSpPr>
            <p:spPr>
              <a:xfrm>
                <a:off x="1460506" y="7038975"/>
                <a:ext cx="3022594" cy="352425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 dirty="0"/>
              </a:p>
            </p:txBody>
          </p:sp>
        </p:grpSp>
        <p:cxnSp>
          <p:nvCxnSpPr>
            <p:cNvPr id="14" name="Rak pilkoppling 13" descr="Pil som visar var Layout-valet finns i Powerpoints gränssnitt.">
              <a:extLst>
                <a:ext uri="{FF2B5EF4-FFF2-40B4-BE49-F238E27FC236}">
                  <a16:creationId xmlns:a16="http://schemas.microsoft.com/office/drawing/2014/main" id="{D9CD61FE-593B-4E96-B5A5-A138D6462B17}"/>
                </a:ext>
              </a:extLst>
            </p:cNvPr>
            <p:cNvCxnSpPr>
              <a:cxnSpLocks/>
            </p:cNvCxnSpPr>
            <p:nvPr/>
          </p:nvCxnSpPr>
          <p:spPr>
            <a:xfrm>
              <a:off x="3107518" y="5424488"/>
              <a:ext cx="0" cy="2133571"/>
            </a:xfrm>
            <a:prstGeom prst="straightConnector1">
              <a:avLst/>
            </a:prstGeom>
            <a:ln w="57150" cap="rnd">
              <a:solidFill>
                <a:schemeClr val="tx1"/>
              </a:solidFill>
              <a:round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Rektangel 16">
            <a:extLst>
              <a:ext uri="{FF2B5EF4-FFF2-40B4-BE49-F238E27FC236}">
                <a16:creationId xmlns:a16="http://schemas.microsoft.com/office/drawing/2014/main" id="{B3F95081-61A6-4F16-A72E-167B46EA25B5}"/>
              </a:ext>
            </a:extLst>
          </p:cNvPr>
          <p:cNvSpPr/>
          <p:nvPr/>
        </p:nvSpPr>
        <p:spPr>
          <a:xfrm>
            <a:off x="6251661" y="6366058"/>
            <a:ext cx="6403967" cy="3839980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8" name="Platshållare för innehåll 2">
            <a:extLst>
              <a:ext uri="{FF2B5EF4-FFF2-40B4-BE49-F238E27FC236}">
                <a16:creationId xmlns:a16="http://schemas.microsoft.com/office/drawing/2014/main" id="{602953B0-0DAB-4D47-A816-5181C4E0FA6A}"/>
              </a:ext>
            </a:extLst>
          </p:cNvPr>
          <p:cNvSpPr txBox="1">
            <a:spLocks/>
          </p:cNvSpPr>
          <p:nvPr/>
        </p:nvSpPr>
        <p:spPr>
          <a:xfrm>
            <a:off x="6664554" y="7142748"/>
            <a:ext cx="5772657" cy="272221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600" dirty="0"/>
              <a:t>Information om logotyp, färg, typsnitt och bild finns på </a:t>
            </a:r>
            <a:r>
              <a:rPr lang="sv-SE" sz="1600" dirty="0">
                <a:hlinkClick r:id="rId5"/>
              </a:rPr>
              <a:t>Göteborgs Stads grafiska manual</a:t>
            </a:r>
            <a:r>
              <a:rPr lang="sv-SE" sz="1600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600" dirty="0"/>
              <a:t>Inspiration och exempel finns i Göteborgs Stads grafiska manual under avsnittet </a:t>
            </a:r>
            <a:r>
              <a:rPr lang="sv-SE" sz="1600" dirty="0">
                <a:hlinkClick r:id="rId6"/>
              </a:rPr>
              <a:t>Tillämpning i trycksaker</a:t>
            </a:r>
            <a:r>
              <a:rPr lang="sv-SE" sz="16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600" dirty="0"/>
              <a:t>Dokument som publiceras i stadens kanaler ska vara tillgänglighetsanpassade. Mer information finns </a:t>
            </a:r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på </a:t>
            </a:r>
            <a:r>
              <a:rPr lang="sv-SE" sz="16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Tillgänglighet i mallar</a:t>
            </a:r>
            <a:r>
              <a:rPr lang="sv-SE" sz="16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6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sv-SE" sz="1600" dirty="0"/>
              <a:t>Information om klarspråk, normkritik och tillgänglighet finns på </a:t>
            </a:r>
            <a:r>
              <a:rPr lang="sv-SE" sz="1600" dirty="0">
                <a:hlinkClick r:id="rId8"/>
              </a:rPr>
              <a:t>Kommunikation i staden</a:t>
            </a:r>
            <a:r>
              <a:rPr lang="sv-SE" sz="1600" dirty="0"/>
              <a:t>.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C23F399C-317F-4C9E-B38C-69CA3F3A7AEF}"/>
              </a:ext>
            </a:extLst>
          </p:cNvPr>
          <p:cNvSpPr txBox="1"/>
          <p:nvPr/>
        </p:nvSpPr>
        <p:spPr>
          <a:xfrm>
            <a:off x="6664554" y="6766050"/>
            <a:ext cx="41529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sv-SE" sz="1600" b="1" dirty="0"/>
              <a:t>Tänk på!</a:t>
            </a:r>
          </a:p>
        </p:txBody>
      </p:sp>
      <p:sp>
        <p:nvSpPr>
          <p:cNvPr id="22" name="Ellips 21">
            <a:extLst>
              <a:ext uri="{FF2B5EF4-FFF2-40B4-BE49-F238E27FC236}">
                <a16:creationId xmlns:a16="http://schemas.microsoft.com/office/drawing/2014/main" id="{7D04699A-12FA-400F-A5CF-6CBEB5D28C03}"/>
              </a:ext>
            </a:extLst>
          </p:cNvPr>
          <p:cNvSpPr/>
          <p:nvPr/>
        </p:nvSpPr>
        <p:spPr>
          <a:xfrm>
            <a:off x="898085" y="9397429"/>
            <a:ext cx="506477" cy="506477"/>
          </a:xfrm>
          <a:prstGeom prst="ellipse">
            <a:avLst/>
          </a:prstGeom>
          <a:solidFill>
            <a:srgbClr val="FFF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3" name="Ellips 22">
            <a:extLst>
              <a:ext uri="{FF2B5EF4-FFF2-40B4-BE49-F238E27FC236}">
                <a16:creationId xmlns:a16="http://schemas.microsoft.com/office/drawing/2014/main" id="{A5F1715F-1050-4906-BBAF-26D3A1D5F841}"/>
              </a:ext>
            </a:extLst>
          </p:cNvPr>
          <p:cNvSpPr/>
          <p:nvPr/>
        </p:nvSpPr>
        <p:spPr>
          <a:xfrm>
            <a:off x="1618966" y="9397429"/>
            <a:ext cx="506477" cy="506477"/>
          </a:xfrm>
          <a:prstGeom prst="ellipse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Ellips 23">
            <a:extLst>
              <a:ext uri="{FF2B5EF4-FFF2-40B4-BE49-F238E27FC236}">
                <a16:creationId xmlns:a16="http://schemas.microsoft.com/office/drawing/2014/main" id="{A8597563-06D2-4E19-8E18-7B49B4AA644B}"/>
              </a:ext>
            </a:extLst>
          </p:cNvPr>
          <p:cNvSpPr/>
          <p:nvPr/>
        </p:nvSpPr>
        <p:spPr>
          <a:xfrm>
            <a:off x="2339847" y="9397429"/>
            <a:ext cx="506477" cy="506477"/>
          </a:xfrm>
          <a:prstGeom prst="ellipse">
            <a:avLst/>
          </a:prstGeom>
          <a:solidFill>
            <a:srgbClr val="C0E4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Ellips 24">
            <a:extLst>
              <a:ext uri="{FF2B5EF4-FFF2-40B4-BE49-F238E27FC236}">
                <a16:creationId xmlns:a16="http://schemas.microsoft.com/office/drawing/2014/main" id="{75205FBE-25BC-4D3C-A60C-483E9FC26518}"/>
              </a:ext>
            </a:extLst>
          </p:cNvPr>
          <p:cNvSpPr/>
          <p:nvPr/>
        </p:nvSpPr>
        <p:spPr>
          <a:xfrm>
            <a:off x="3060728" y="9397429"/>
            <a:ext cx="506477" cy="506477"/>
          </a:xfrm>
          <a:prstGeom prst="ellipse">
            <a:avLst/>
          </a:prstGeom>
          <a:solidFill>
            <a:srgbClr val="B8E1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Ellips 25">
            <a:extLst>
              <a:ext uri="{FF2B5EF4-FFF2-40B4-BE49-F238E27FC236}">
                <a16:creationId xmlns:a16="http://schemas.microsoft.com/office/drawing/2014/main" id="{AF4D0A1B-E426-46BA-93F7-D14F2823BCA1}"/>
              </a:ext>
            </a:extLst>
          </p:cNvPr>
          <p:cNvSpPr/>
          <p:nvPr/>
        </p:nvSpPr>
        <p:spPr>
          <a:xfrm>
            <a:off x="3781609" y="9397429"/>
            <a:ext cx="506477" cy="506477"/>
          </a:xfrm>
          <a:prstGeom prst="ellipse">
            <a:avLst/>
          </a:prstGeom>
          <a:solidFill>
            <a:srgbClr val="F8CC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Ellips 26">
            <a:extLst>
              <a:ext uri="{FF2B5EF4-FFF2-40B4-BE49-F238E27FC236}">
                <a16:creationId xmlns:a16="http://schemas.microsoft.com/office/drawing/2014/main" id="{6A66A3B7-115F-424B-ACEC-EE58395E52DD}"/>
              </a:ext>
            </a:extLst>
          </p:cNvPr>
          <p:cNvSpPr/>
          <p:nvPr/>
        </p:nvSpPr>
        <p:spPr>
          <a:xfrm>
            <a:off x="4502488" y="9397429"/>
            <a:ext cx="506477" cy="506477"/>
          </a:xfrm>
          <a:prstGeom prst="ellipse">
            <a:avLst/>
          </a:prstGeom>
          <a:solidFill>
            <a:srgbClr val="FBCF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A6370CDD-58E1-4FBF-BE58-BBABB8939853}"/>
              </a:ext>
            </a:extLst>
          </p:cNvPr>
          <p:cNvSpPr txBox="1"/>
          <p:nvPr/>
        </p:nvSpPr>
        <p:spPr>
          <a:xfrm>
            <a:off x="898085" y="8091607"/>
            <a:ext cx="4937449" cy="106234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lvl="4">
              <a:lnSpc>
                <a:spcPct val="110000"/>
              </a:lnSpc>
              <a:spcBef>
                <a:spcPts val="1800"/>
              </a:spcBef>
            </a:pPr>
            <a:r>
              <a:rPr lang="sv-SE" sz="1600" dirty="0"/>
              <a:t>För att använda Göteborgs Stads ljusa färger på grafik. Markera objekt och ändra fyllningsfärg med pipetten på någon av färgerna nedan. Alla färger ligger även i bakgrundslagret nere till höger på alla sidor.</a:t>
            </a:r>
          </a:p>
        </p:txBody>
      </p:sp>
      <p:sp>
        <p:nvSpPr>
          <p:cNvPr id="2" name="Ellips 1">
            <a:extLst>
              <a:ext uri="{FF2B5EF4-FFF2-40B4-BE49-F238E27FC236}">
                <a16:creationId xmlns:a16="http://schemas.microsoft.com/office/drawing/2014/main" id="{8EA7387B-8B61-11E9-28FB-7917B0E259AA}"/>
              </a:ext>
            </a:extLst>
          </p:cNvPr>
          <p:cNvSpPr/>
          <p:nvPr/>
        </p:nvSpPr>
        <p:spPr>
          <a:xfrm>
            <a:off x="5223367" y="9397429"/>
            <a:ext cx="506477" cy="506477"/>
          </a:xfrm>
          <a:prstGeom prst="ellipse">
            <a:avLst/>
          </a:prstGeom>
          <a:solidFill>
            <a:srgbClr val="E1D1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4296180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5F733B30-37E1-7990-AC3E-FF915A75E708}"/>
              </a:ext>
            </a:extLst>
          </p:cNvPr>
          <p:cNvSpPr/>
          <p:nvPr/>
        </p:nvSpPr>
        <p:spPr>
          <a:xfrm>
            <a:off x="466725" y="1636713"/>
            <a:ext cx="14185900" cy="81740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DCE49AAB-969E-AB5B-2377-6FC5F6A08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Tyck till om</a:t>
            </a:r>
            <a:br>
              <a:rPr lang="sv-SE" dirty="0"/>
            </a:br>
            <a:r>
              <a:rPr lang="sv-SE" dirty="0" err="1"/>
              <a:t>Xxxxxxxxxxxxx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C0BC509A-DF64-47FC-4833-02A8847FBE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b="1" dirty="0"/>
              <a:t>Ingress/Sam </a:t>
            </a:r>
            <a:r>
              <a:rPr lang="sv-SE" b="1" dirty="0" err="1"/>
              <a:t>verspero</a:t>
            </a:r>
            <a:r>
              <a:rPr lang="sv-SE" b="1" dirty="0"/>
              <a:t> </a:t>
            </a:r>
            <a:r>
              <a:rPr lang="sv-SE" b="1" dirty="0" err="1"/>
              <a:t>occatem</a:t>
            </a:r>
            <a:r>
              <a:rPr lang="sv-SE" b="1" dirty="0"/>
              <a:t> </a:t>
            </a:r>
            <a:r>
              <a:rPr lang="sv-SE" b="1" dirty="0" err="1"/>
              <a:t>poriore</a:t>
            </a:r>
            <a:r>
              <a:rPr lang="sv-SE" b="1" dirty="0"/>
              <a:t>, </a:t>
            </a:r>
            <a:r>
              <a:rPr lang="sv-SE" b="1" dirty="0" err="1"/>
              <a:t>quatest</a:t>
            </a:r>
            <a:r>
              <a:rPr lang="sv-SE" b="1" dirty="0"/>
              <a:t>,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invelen</a:t>
            </a:r>
            <a:r>
              <a:rPr lang="sv-SE" b="1" dirty="0"/>
              <a:t> </a:t>
            </a:r>
            <a:r>
              <a:rPr lang="sv-SE" b="1" dirty="0" err="1"/>
              <a:t>imodigent</a:t>
            </a:r>
            <a:r>
              <a:rPr lang="sv-SE" b="1" dirty="0"/>
              <a:t>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quae</a:t>
            </a:r>
            <a:r>
              <a:rPr lang="sv-SE" b="1" dirty="0"/>
              <a:t> non </a:t>
            </a:r>
            <a:r>
              <a:rPr lang="sv-SE" b="1" dirty="0" err="1"/>
              <a:t>nectem</a:t>
            </a:r>
            <a:r>
              <a:rPr lang="sv-SE" b="1" dirty="0"/>
              <a:t> </a:t>
            </a:r>
            <a:r>
              <a:rPr lang="sv-SE" b="1" dirty="0" err="1"/>
              <a:t>que</a:t>
            </a:r>
            <a:r>
              <a:rPr lang="sv-SE" b="1" dirty="0"/>
              <a:t> </a:t>
            </a:r>
            <a:r>
              <a:rPr lang="sv-SE" b="1" dirty="0" err="1"/>
              <a:t>am</a:t>
            </a:r>
            <a:r>
              <a:rPr lang="sv-SE" b="1" dirty="0"/>
              <a:t> </a:t>
            </a:r>
            <a:r>
              <a:rPr lang="sv-SE" b="1" dirty="0" err="1"/>
              <a:t>qui</a:t>
            </a:r>
            <a:r>
              <a:rPr lang="sv-SE" b="1" dirty="0"/>
              <a:t> </a:t>
            </a:r>
            <a:r>
              <a:rPr lang="sv-SE" b="1" dirty="0" err="1"/>
              <a:t>omni</a:t>
            </a:r>
            <a:r>
              <a:rPr lang="sv-SE" b="1" dirty="0"/>
              <a:t>. Sam </a:t>
            </a:r>
            <a:r>
              <a:rPr lang="sv-SE" b="1" dirty="0" err="1"/>
              <a:t>verspero</a:t>
            </a:r>
            <a:r>
              <a:rPr lang="sv-SE" b="1" dirty="0"/>
              <a:t> </a:t>
            </a:r>
            <a:r>
              <a:rPr lang="sv-SE" b="1" dirty="0" err="1"/>
              <a:t>occatem</a:t>
            </a:r>
            <a:r>
              <a:rPr lang="sv-SE" b="1" dirty="0"/>
              <a:t> </a:t>
            </a:r>
            <a:r>
              <a:rPr lang="sv-SE" b="1" dirty="0" err="1"/>
              <a:t>poriore</a:t>
            </a:r>
            <a:r>
              <a:rPr lang="sv-SE" b="1" dirty="0"/>
              <a:t>, </a:t>
            </a:r>
            <a:r>
              <a:rPr lang="sv-SE" b="1" dirty="0" err="1"/>
              <a:t>quatest</a:t>
            </a:r>
            <a:r>
              <a:rPr lang="sv-SE" b="1" dirty="0"/>
              <a:t>.</a:t>
            </a:r>
          </a:p>
          <a:p>
            <a:r>
              <a:rPr lang="sv-SE" dirty="0"/>
              <a:t>Brödtext/Sam </a:t>
            </a:r>
            <a:r>
              <a:rPr lang="sv-SE" dirty="0" err="1"/>
              <a:t>este</a:t>
            </a:r>
            <a:r>
              <a:rPr lang="sv-SE" dirty="0"/>
              <a:t> </a:t>
            </a:r>
            <a:r>
              <a:rPr lang="sv-SE" dirty="0" err="1"/>
              <a:t>pellacepudis</a:t>
            </a:r>
            <a:r>
              <a:rPr lang="sv-SE" dirty="0"/>
              <a:t> </a:t>
            </a:r>
            <a:r>
              <a:rPr lang="sv-SE" dirty="0" err="1"/>
              <a:t>int</a:t>
            </a:r>
            <a:r>
              <a:rPr lang="sv-SE" dirty="0"/>
              <a:t>, </a:t>
            </a:r>
            <a:r>
              <a:rPr lang="sv-SE" dirty="0" err="1"/>
              <a:t>officia</a:t>
            </a:r>
            <a:r>
              <a:rPr lang="sv-SE" dirty="0"/>
              <a:t> </a:t>
            </a:r>
            <a:r>
              <a:rPr lang="sv-SE" dirty="0" err="1"/>
              <a:t>tiorit</a:t>
            </a:r>
            <a:r>
              <a:rPr lang="sv-SE" dirty="0"/>
              <a:t> est lam, </a:t>
            </a:r>
            <a:r>
              <a:rPr lang="sv-SE" dirty="0" err="1"/>
              <a:t>consequi</a:t>
            </a:r>
            <a:r>
              <a:rPr lang="sv-SE" dirty="0"/>
              <a:t> </a:t>
            </a:r>
            <a:r>
              <a:rPr lang="sv-SE" dirty="0" err="1"/>
              <a:t>dollectat</a:t>
            </a:r>
            <a:r>
              <a:rPr lang="sv-SE" dirty="0"/>
              <a:t> pro </a:t>
            </a:r>
            <a:r>
              <a:rPr lang="sv-SE" dirty="0" err="1"/>
              <a:t>everem</a:t>
            </a:r>
            <a:r>
              <a:rPr lang="sv-SE" dirty="0"/>
              <a:t> </a:t>
            </a:r>
            <a:r>
              <a:rPr lang="sv-SE" dirty="0" err="1"/>
              <a:t>reperio</a:t>
            </a:r>
            <a:r>
              <a:rPr lang="sv-SE" dirty="0"/>
              <a:t> </a:t>
            </a:r>
            <a:r>
              <a:rPr lang="sv-SE" dirty="0" err="1"/>
              <a:t>officto</a:t>
            </a:r>
            <a:r>
              <a:rPr lang="sv-SE" dirty="0"/>
              <a:t> </a:t>
            </a:r>
            <a:r>
              <a:rPr lang="sv-SE" dirty="0" err="1"/>
              <a:t>minulpa</a:t>
            </a:r>
            <a:r>
              <a:rPr lang="sv-SE" dirty="0"/>
              <a:t> </a:t>
            </a:r>
            <a:r>
              <a:rPr lang="sv-SE" dirty="0" err="1"/>
              <a:t>sum</a:t>
            </a:r>
            <a:r>
              <a:rPr lang="sv-SE" dirty="0"/>
              <a:t>, </a:t>
            </a:r>
            <a:r>
              <a:rPr lang="sv-SE" dirty="0" err="1"/>
              <a:t>inctiorit</a:t>
            </a:r>
            <a:r>
              <a:rPr lang="sv-SE" dirty="0"/>
              <a:t> </a:t>
            </a:r>
            <a:r>
              <a:rPr lang="sv-SE" dirty="0" err="1"/>
              <a:t>exerit</a:t>
            </a:r>
            <a:r>
              <a:rPr lang="sv-SE" dirty="0"/>
              <a:t> </a:t>
            </a:r>
            <a:r>
              <a:rPr lang="sv-SE" dirty="0" err="1"/>
              <a:t>occusae</a:t>
            </a:r>
            <a:r>
              <a:rPr lang="sv-SE" dirty="0"/>
              <a:t> </a:t>
            </a:r>
            <a:r>
              <a:rPr lang="sv-SE" dirty="0" err="1"/>
              <a:t>doluptatus</a:t>
            </a:r>
            <a:r>
              <a:rPr lang="sv-SE" dirty="0"/>
              <a:t> di </a:t>
            </a:r>
            <a:r>
              <a:rPr lang="sv-SE" dirty="0" err="1"/>
              <a:t>aligent</a:t>
            </a:r>
            <a:r>
              <a:rPr lang="sv-SE" dirty="0"/>
              <a:t> </a:t>
            </a:r>
            <a:r>
              <a:rPr lang="sv-SE" dirty="0" err="1"/>
              <a:t>omnimus</a:t>
            </a:r>
            <a:r>
              <a:rPr lang="sv-SE" dirty="0"/>
              <a:t>, </a:t>
            </a:r>
            <a:r>
              <a:rPr lang="sv-SE" dirty="0" err="1"/>
              <a:t>volorrum</a:t>
            </a:r>
            <a:r>
              <a:rPr lang="sv-SE" dirty="0"/>
              <a:t>.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5393B1F-F811-F5C2-3215-4C9133C240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Skanna QR-koden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42BCFA19-D7E5-3E66-52EE-65EA36943A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606801C5-37E5-7D1D-548F-2923CA2B3BC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07D4436E-0C09-5DAA-7EEA-F8CD51FD1F2F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12" name="Platshållare för sidfot 2">
            <a:extLst>
              <a:ext uri="{FF2B5EF4-FFF2-40B4-BE49-F238E27FC236}">
                <a16:creationId xmlns:a16="http://schemas.microsoft.com/office/drawing/2014/main" id="{3117144C-A389-A734-A602-0D236E122092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929938515"/>
      </p:ext>
    </p:extLst>
  </p:cSld>
  <p:clrMapOvr>
    <a:masterClrMapping/>
  </p:clrMapOvr>
</p:sld>
</file>

<file path=ppt/slides/slide11.xml><?xml version="1.0" encoding="utf-8"?>
<p:sld xmlns:a16="http://schemas.microsoft.com/office/drawing/2014/main" xmlns:asvg="http://schemas.microsoft.com/office/drawing/2016/SVG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5F733B30-37E1-7990-AC3E-FF915A75E708}"/>
              </a:ext>
            </a:extLst>
          </p:cNvPr>
          <p:cNvSpPr/>
          <p:nvPr/>
        </p:nvSpPr>
        <p:spPr>
          <a:xfrm>
            <a:off x="466725" y="1636713"/>
            <a:ext cx="14185900" cy="81740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DCE49AAB-969E-AB5B-2377-6FC5F6A08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Tyck till om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 err="1">
                <a:solidFill>
                  <a:schemeClr val="bg1"/>
                </a:solidFill>
              </a:rPr>
              <a:t>Xxxxxxxxxxxxx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C0BC509A-DF64-47FC-4833-02A8847FBE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sv-SE" b="1" dirty="0">
                <a:solidFill>
                  <a:schemeClr val="bg1"/>
                </a:solidFill>
              </a:rPr>
              <a:t>Ingress/Sam </a:t>
            </a:r>
            <a:r>
              <a:rPr lang="sv-SE" b="1" dirty="0" err="1">
                <a:solidFill>
                  <a:schemeClr val="bg1"/>
                </a:solidFill>
              </a:rPr>
              <a:t>verspero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occatem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poriore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quatest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invelen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imodigent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quae</a:t>
            </a:r>
            <a:r>
              <a:rPr lang="sv-SE" b="1" dirty="0">
                <a:solidFill>
                  <a:schemeClr val="bg1"/>
                </a:solidFill>
              </a:rPr>
              <a:t> non </a:t>
            </a:r>
            <a:r>
              <a:rPr lang="sv-SE" b="1" dirty="0" err="1">
                <a:solidFill>
                  <a:schemeClr val="bg1"/>
                </a:solidFill>
              </a:rPr>
              <a:t>nectem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que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am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qui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omni</a:t>
            </a:r>
            <a:r>
              <a:rPr lang="sv-SE" b="1" dirty="0">
                <a:solidFill>
                  <a:schemeClr val="bg1"/>
                </a:solidFill>
              </a:rPr>
              <a:t>. Sam </a:t>
            </a:r>
            <a:r>
              <a:rPr lang="sv-SE" b="1" dirty="0" err="1">
                <a:solidFill>
                  <a:schemeClr val="bg1"/>
                </a:solidFill>
              </a:rPr>
              <a:t>verspero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occatem</a:t>
            </a:r>
            <a:r>
              <a:rPr lang="sv-SE" b="1" dirty="0">
                <a:solidFill>
                  <a:schemeClr val="bg1"/>
                </a:solidFill>
              </a:rPr>
              <a:t> </a:t>
            </a:r>
            <a:r>
              <a:rPr lang="sv-SE" b="1" dirty="0" err="1">
                <a:solidFill>
                  <a:schemeClr val="bg1"/>
                </a:solidFill>
              </a:rPr>
              <a:t>poriore</a:t>
            </a:r>
            <a:r>
              <a:rPr lang="sv-SE" b="1" dirty="0">
                <a:solidFill>
                  <a:schemeClr val="bg1"/>
                </a:solidFill>
              </a:rPr>
              <a:t>, </a:t>
            </a:r>
            <a:r>
              <a:rPr lang="sv-SE" b="1" dirty="0" err="1">
                <a:solidFill>
                  <a:schemeClr val="bg1"/>
                </a:solidFill>
              </a:rPr>
              <a:t>quatest</a:t>
            </a:r>
            <a:r>
              <a:rPr lang="sv-SE" b="1" dirty="0">
                <a:solidFill>
                  <a:schemeClr val="bg1"/>
                </a:solidFill>
              </a:rPr>
              <a:t>.</a:t>
            </a:r>
          </a:p>
          <a:p>
            <a:r>
              <a:rPr lang="sv-SE" dirty="0">
                <a:solidFill>
                  <a:schemeClr val="bg1"/>
                </a:solidFill>
              </a:rPr>
              <a:t>Brödtext/Sam </a:t>
            </a:r>
            <a:r>
              <a:rPr lang="sv-SE" dirty="0" err="1">
                <a:solidFill>
                  <a:schemeClr val="bg1"/>
                </a:solidFill>
              </a:rPr>
              <a:t>este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pellacepudis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int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officia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tiorit</a:t>
            </a:r>
            <a:r>
              <a:rPr lang="sv-SE" dirty="0">
                <a:solidFill>
                  <a:schemeClr val="bg1"/>
                </a:solidFill>
              </a:rPr>
              <a:t> est lam, </a:t>
            </a:r>
            <a:r>
              <a:rPr lang="sv-SE" dirty="0" err="1">
                <a:solidFill>
                  <a:schemeClr val="bg1"/>
                </a:solidFill>
              </a:rPr>
              <a:t>consequi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dollectat</a:t>
            </a:r>
            <a:r>
              <a:rPr lang="sv-SE" dirty="0">
                <a:solidFill>
                  <a:schemeClr val="bg1"/>
                </a:solidFill>
              </a:rPr>
              <a:t> pro </a:t>
            </a:r>
            <a:r>
              <a:rPr lang="sv-SE" dirty="0" err="1">
                <a:solidFill>
                  <a:schemeClr val="bg1"/>
                </a:solidFill>
              </a:rPr>
              <a:t>everem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reperio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officto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minulpa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sum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inctiorit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exerit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occusae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doluptatus</a:t>
            </a:r>
            <a:r>
              <a:rPr lang="sv-SE" dirty="0">
                <a:solidFill>
                  <a:schemeClr val="bg1"/>
                </a:solidFill>
              </a:rPr>
              <a:t> di </a:t>
            </a:r>
            <a:r>
              <a:rPr lang="sv-SE" dirty="0" err="1">
                <a:solidFill>
                  <a:schemeClr val="bg1"/>
                </a:solidFill>
              </a:rPr>
              <a:t>aligent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omnimus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volorrum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5393B1F-F811-F5C2-3215-4C9133C240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Skanna QR-koden </a:t>
            </a:r>
            <a:r>
              <a:rPr lang="sv-SE" dirty="0" err="1">
                <a:solidFill>
                  <a:schemeClr val="bg1"/>
                </a:solidFill>
              </a:rPr>
              <a:t>verspero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occatem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poriore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quatest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invelen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imodigent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quae</a:t>
            </a:r>
            <a:r>
              <a:rPr lang="sv-SE" dirty="0">
                <a:solidFill>
                  <a:schemeClr val="bg1"/>
                </a:solidFill>
              </a:rPr>
              <a:t> non </a:t>
            </a:r>
            <a:r>
              <a:rPr lang="sv-SE" dirty="0" err="1">
                <a:solidFill>
                  <a:schemeClr val="bg1"/>
                </a:solidFill>
              </a:rPr>
              <a:t>nectem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que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am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qui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omni</a:t>
            </a:r>
            <a:r>
              <a:rPr lang="sv-SE" dirty="0">
                <a:solidFill>
                  <a:schemeClr val="bg1"/>
                </a:solidFill>
              </a:rPr>
              <a:t>. Sam </a:t>
            </a:r>
            <a:r>
              <a:rPr lang="sv-SE" dirty="0" err="1">
                <a:solidFill>
                  <a:schemeClr val="bg1"/>
                </a:solidFill>
              </a:rPr>
              <a:t>verspero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occatem</a:t>
            </a:r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 err="1">
                <a:solidFill>
                  <a:schemeClr val="bg1"/>
                </a:solidFill>
              </a:rPr>
              <a:t>poriore</a:t>
            </a:r>
            <a:r>
              <a:rPr lang="sv-SE" dirty="0">
                <a:solidFill>
                  <a:schemeClr val="bg1"/>
                </a:solidFill>
              </a:rPr>
              <a:t>, </a:t>
            </a:r>
            <a:r>
              <a:rPr lang="sv-SE" dirty="0" err="1">
                <a:solidFill>
                  <a:schemeClr val="bg1"/>
                </a:solidFill>
              </a:rPr>
              <a:t>quatest</a:t>
            </a:r>
            <a:r>
              <a:rPr lang="sv-SE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42BCFA19-D7E5-3E66-52EE-65EA36943A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07D4436E-0C09-5DAA-7EEA-F8CD51FD1F2F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12" name="Platshållare för sidfot 2">
            <a:extLst>
              <a:ext uri="{FF2B5EF4-FFF2-40B4-BE49-F238E27FC236}">
                <a16:creationId xmlns:a16="http://schemas.microsoft.com/office/drawing/2014/main" id="{3117144C-A389-A734-A602-0D236E122092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43DE0881-F577-0E1F-944C-9731E9575B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25087" y="2581141"/>
            <a:ext cx="3369645" cy="6393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567096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F958D72B-409D-463F-819C-E8B8228E7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B32E1362-8D82-4F4D-AC01-ADD63E7B32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27B0CB87-43A3-4476-A357-6C7FA3C82F1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0D1E3A87-25CE-43BF-91C5-FDE248DCE58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BA1BF0AC-ABB5-41BA-AF52-CFC4309A5D3A}"/>
              </a:ext>
            </a:extLst>
          </p:cNvPr>
          <p:cNvSpPr txBox="1"/>
          <p:nvPr/>
        </p:nvSpPr>
        <p:spPr>
          <a:xfrm>
            <a:off x="4244011" y="4005585"/>
            <a:ext cx="6631328" cy="2680643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är huvudman tillsammans med andra avsändare. Det går även bra att skriva ut de andra avsändarna i text. Till exempel om det är många logotyper.</a:t>
            </a:r>
          </a:p>
        </p:txBody>
      </p:sp>
    </p:spTree>
    <p:extLst>
      <p:ext uri="{BB962C8B-B14F-4D97-AF65-F5344CB8AC3E}">
        <p14:creationId xmlns:p14="http://schemas.microsoft.com/office/powerpoint/2010/main" val="4237826403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BA0DA798-4733-4150-9477-A6FE8E8A9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F459CC12-5EC1-4E12-887B-A68CCCB7C0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B75E1BA-ACDD-43F3-8D15-FE3844D3E339}"/>
              </a:ext>
            </a:extLst>
          </p:cNvPr>
          <p:cNvSpPr txBox="1"/>
          <p:nvPr/>
        </p:nvSpPr>
        <p:spPr>
          <a:xfrm>
            <a:off x="4244011" y="4331187"/>
            <a:ext cx="6631328" cy="2029439"/>
          </a:xfrm>
          <a:prstGeom prst="rect">
            <a:avLst/>
          </a:prstGeom>
          <a:solidFill>
            <a:srgbClr val="FFF3B0"/>
          </a:solidFill>
        </p:spPr>
        <p:txBody>
          <a:bodyPr wrap="square" lIns="360000" tIns="360000" rIns="360000" bIns="360000" rtlCol="0">
            <a:spAutoFit/>
          </a:bodyPr>
          <a:lstStyle/>
          <a:p>
            <a:r>
              <a:rPr lang="sv-SE" b="1" dirty="0"/>
              <a:t>Instruktion</a:t>
            </a:r>
          </a:p>
          <a:p>
            <a:r>
              <a:rPr lang="sv-SE" dirty="0"/>
              <a:t>Denna mallsida används endast om Göteborgs Stad agerar tillsammans med likvärdiga avsändare.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8F589C3D-0D03-4E94-8460-39C8ADF3E05E}"/>
              </a:ext>
            </a:extLst>
          </p:cNvPr>
          <p:cNvSpPr txBox="1"/>
          <p:nvPr/>
        </p:nvSpPr>
        <p:spPr>
          <a:xfrm>
            <a:off x="466725" y="10020299"/>
            <a:ext cx="7132637" cy="20025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Verksamhet/projekt</a:t>
            </a:r>
          </a:p>
        </p:txBody>
      </p:sp>
    </p:spTree>
    <p:extLst>
      <p:ext uri="{BB962C8B-B14F-4D97-AF65-F5344CB8AC3E}">
        <p14:creationId xmlns:p14="http://schemas.microsoft.com/office/powerpoint/2010/main" val="1076749450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027E12EB-45A9-4FB1-A21D-AEDC46656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8000" dirty="0"/>
              <a:t>Rubrik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1827177-24A4-4C33-BE88-C7DE1BD208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Skriv in text. Exempelvis underrubrik, övrig information, datum, tid, plats, anmälan, inträde med mera. Högerklicka på bilden till vänster och välj bland layoutalternativ och färgade bakgrund.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6DAFAA22-4501-46D4-AAB5-F55180DAA2FE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7" name="Platshållare för sidfot 2">
            <a:extLst>
              <a:ext uri="{FF2B5EF4-FFF2-40B4-BE49-F238E27FC236}">
                <a16:creationId xmlns:a16="http://schemas.microsoft.com/office/drawing/2014/main" id="{5148CEFD-E357-49A0-ABEE-BFF8CA93DD4B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406060083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98357D13-C469-4BF6-80F4-0E25110833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rgbClr val="D1D9DC"/>
          </a:solidFill>
        </p:spPr>
        <p:txBody>
          <a:bodyPr lIns="144000" tIns="144000" rIns="144000" bIns="144000">
            <a:normAutofit lnSpcReduction="10000"/>
          </a:bodyPr>
          <a:lstStyle/>
          <a:p>
            <a:pPr lvl="4"/>
            <a:r>
              <a:rPr lang="sv-SE" b="1" dirty="0"/>
              <a:t>Tid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Plats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Anmälan</a:t>
            </a:r>
            <a:br>
              <a:rPr lang="sv-SE" dirty="0"/>
            </a:br>
            <a:r>
              <a:rPr lang="sv-SE" dirty="0"/>
              <a:t>XXXXXXXXXXXXXXXXX</a:t>
            </a:r>
          </a:p>
        </p:txBody>
      </p:sp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9EAA5AA9-8888-42E0-98B6-842EB221923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D2430B72-F6CB-4AFA-AB15-E72E4E92B804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11" name="Platshållare för sidfot 2">
            <a:extLst>
              <a:ext uri="{FF2B5EF4-FFF2-40B4-BE49-F238E27FC236}">
                <a16:creationId xmlns:a16="http://schemas.microsoft.com/office/drawing/2014/main" id="{50AD6B08-C85C-4F82-B8EE-06C51BBD2A71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3014578221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>
            <a:extLst>
              <a:ext uri="{FF2B5EF4-FFF2-40B4-BE49-F238E27FC236}">
                <a16:creationId xmlns:a16="http://schemas.microsoft.com/office/drawing/2014/main" id="{95262F51-8611-4800-B5AE-1BA420C5767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6725" y="5453777"/>
            <a:ext cx="7002000" cy="4081201"/>
          </a:xfrm>
        </p:spPr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1636713"/>
            <a:ext cx="7002128" cy="1911929"/>
          </a:xfrm>
        </p:spPr>
        <p:txBody>
          <a:bodyPr/>
          <a:lstStyle/>
          <a:p>
            <a:r>
              <a:rPr lang="sv-SE" dirty="0"/>
              <a:t>Plats för </a:t>
            </a:r>
            <a:br>
              <a:rPr lang="sv-SE" dirty="0"/>
            </a:br>
            <a:r>
              <a:rPr lang="sv-SE" dirty="0"/>
              <a:t>två rubriker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7462" y="3656797"/>
            <a:ext cx="7001391" cy="1581239"/>
          </a:xfrm>
        </p:spPr>
        <p:txBody>
          <a:bodyPr>
            <a:normAutofit/>
          </a:bodyPr>
          <a:lstStyle/>
          <a:p>
            <a:pPr lvl="4"/>
            <a:r>
              <a:rPr lang="sv-SE" b="1" dirty="0"/>
              <a:t>Tid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Plats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Anmälan</a:t>
            </a:r>
            <a:br>
              <a:rPr lang="sv-SE" dirty="0"/>
            </a:br>
            <a:r>
              <a:rPr lang="sv-SE" dirty="0"/>
              <a:t>XXXXXXXXXXXXXXXXX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7C03F6B0-0CEE-4557-BEDA-C4EFCFBFAC6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650497" y="5453777"/>
            <a:ext cx="7002000" cy="4081201"/>
          </a:xfrm>
        </p:spPr>
        <p:txBody>
          <a:bodyPr/>
          <a:lstStyle/>
          <a:p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31928C2-BE76-43CE-AC2C-437822D5EC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51234" y="3656797"/>
            <a:ext cx="7001391" cy="1581239"/>
          </a:xfrm>
        </p:spPr>
        <p:txBody>
          <a:bodyPr/>
          <a:lstStyle/>
          <a:p>
            <a:pPr lvl="4"/>
            <a:r>
              <a:rPr lang="sv-SE" b="1" dirty="0"/>
              <a:t>Tid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Plats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Anmälan</a:t>
            </a:r>
            <a:br>
              <a:rPr lang="sv-SE" dirty="0"/>
            </a:br>
            <a:r>
              <a:rPr lang="sv-SE" dirty="0"/>
              <a:t>XXXXXXXXXXXXXXXXX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B887938-461D-41F0-9A6A-4B6111158DB9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48566ACD-9762-4D46-B868-EE21F34245E4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  <p:sp>
        <p:nvSpPr>
          <p:cNvPr id="12" name="Rubrik 5">
            <a:extLst>
              <a:ext uri="{FF2B5EF4-FFF2-40B4-BE49-F238E27FC236}">
                <a16:creationId xmlns:a16="http://schemas.microsoft.com/office/drawing/2014/main" id="{9913D6F2-1ED7-49FF-B15C-56C5C4FFCCA9}"/>
              </a:ext>
            </a:extLst>
          </p:cNvPr>
          <p:cNvSpPr txBox="1">
            <a:spLocks/>
          </p:cNvSpPr>
          <p:nvPr/>
        </p:nvSpPr>
        <p:spPr>
          <a:xfrm>
            <a:off x="7650497" y="1636713"/>
            <a:ext cx="7002128" cy="19119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06925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79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/>
              <a:t>Plats för </a:t>
            </a:r>
            <a:br>
              <a:rPr lang="sv-SE" dirty="0"/>
            </a:br>
            <a:r>
              <a:rPr lang="sv-SE" dirty="0"/>
              <a:t>två rubriker</a:t>
            </a:r>
          </a:p>
        </p:txBody>
      </p:sp>
    </p:spTree>
    <p:extLst>
      <p:ext uri="{BB962C8B-B14F-4D97-AF65-F5344CB8AC3E}">
        <p14:creationId xmlns:p14="http://schemas.microsoft.com/office/powerpoint/2010/main" val="1037556540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BF4F095-ED0B-4662-BB4F-496F0FAF2B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Rubrik 5">
            <a:extLst>
              <a:ext uri="{FF2B5EF4-FFF2-40B4-BE49-F238E27FC236}">
                <a16:creationId xmlns:a16="http://schemas.microsoft.com/office/drawing/2014/main" id="{BE267C07-3FCB-4EC5-B416-B8E6901BF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1636713"/>
            <a:ext cx="4320000" cy="1508501"/>
          </a:xfrm>
        </p:spPr>
        <p:txBody>
          <a:bodyPr/>
          <a:lstStyle/>
          <a:p>
            <a:r>
              <a:rPr lang="sv-SE" sz="4800" dirty="0"/>
              <a:t>Plats för </a:t>
            </a:r>
            <a:br>
              <a:rPr lang="sv-SE" sz="4800" dirty="0"/>
            </a:br>
            <a:r>
              <a:rPr lang="sv-SE" sz="4800" dirty="0"/>
              <a:t>tre rubriker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BB01CE5D-4162-4478-8BF3-51AC35D8D94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9161" y="3193224"/>
            <a:ext cx="4319391" cy="1581239"/>
          </a:xfrm>
        </p:spPr>
        <p:txBody>
          <a:bodyPr>
            <a:normAutofit/>
          </a:bodyPr>
          <a:lstStyle/>
          <a:p>
            <a:pPr lvl="4"/>
            <a:r>
              <a:rPr lang="sv-SE" b="1" dirty="0"/>
              <a:t>Tid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Plats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Anmälan</a:t>
            </a:r>
            <a:br>
              <a:rPr lang="sv-SE" dirty="0"/>
            </a:br>
            <a:r>
              <a:rPr lang="sv-SE" dirty="0"/>
              <a:t>XXXXXXXXXXXXXXXXX</a:t>
            </a:r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6629D864-14D8-4EB6-91CE-C65E570E2FE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735D8A62-8BEE-4408-8AC7-822A5EC0FB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31928C2-BE76-43CE-AC2C-437822D5EC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1502" y="3193224"/>
            <a:ext cx="4319391" cy="1581239"/>
          </a:xfrm>
        </p:spPr>
        <p:txBody>
          <a:bodyPr/>
          <a:lstStyle/>
          <a:p>
            <a:pPr lvl="4"/>
            <a:r>
              <a:rPr lang="sv-SE" b="1" dirty="0"/>
              <a:t>Tid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Plats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Anmälan</a:t>
            </a:r>
            <a:br>
              <a:rPr lang="sv-SE" dirty="0"/>
            </a:br>
            <a:r>
              <a:rPr lang="sv-SE" dirty="0"/>
              <a:t>XXXXXXXXXXXXXXXXX</a:t>
            </a:r>
          </a:p>
        </p:txBody>
      </p:sp>
      <p:sp>
        <p:nvSpPr>
          <p:cNvPr id="13" name="Platshållare för text 12">
            <a:extLst>
              <a:ext uri="{FF2B5EF4-FFF2-40B4-BE49-F238E27FC236}">
                <a16:creationId xmlns:a16="http://schemas.microsoft.com/office/drawing/2014/main" id="{FB99C713-3FB1-4144-8950-897C0169CC3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333234" y="3193224"/>
            <a:ext cx="4319391" cy="1581239"/>
          </a:xfrm>
        </p:spPr>
        <p:txBody>
          <a:bodyPr/>
          <a:lstStyle/>
          <a:p>
            <a:pPr lvl="4"/>
            <a:r>
              <a:rPr lang="sv-SE" b="1" dirty="0"/>
              <a:t>Tid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Plats</a:t>
            </a:r>
            <a:br>
              <a:rPr lang="sv-SE" dirty="0"/>
            </a:br>
            <a:r>
              <a:rPr lang="sv-SE" dirty="0"/>
              <a:t>XXXXXXXXXXXXXXXXX</a:t>
            </a:r>
          </a:p>
          <a:p>
            <a:pPr lvl="4"/>
            <a:r>
              <a:rPr lang="sv-SE" b="1" dirty="0"/>
              <a:t>Anmälan</a:t>
            </a:r>
            <a:br>
              <a:rPr lang="sv-SE" dirty="0"/>
            </a:br>
            <a:r>
              <a:rPr lang="sv-SE" dirty="0"/>
              <a:t>XXXXXXXXXXXXXXXXX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B887938-461D-41F0-9A6A-4B6111158DB9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48566ACD-9762-4D46-B868-EE21F34245E4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  <p:sp>
        <p:nvSpPr>
          <p:cNvPr id="14" name="Rubrik 5">
            <a:extLst>
              <a:ext uri="{FF2B5EF4-FFF2-40B4-BE49-F238E27FC236}">
                <a16:creationId xmlns:a16="http://schemas.microsoft.com/office/drawing/2014/main" id="{46E486EF-F798-4B59-9888-EBEC8504180D}"/>
              </a:ext>
            </a:extLst>
          </p:cNvPr>
          <p:cNvSpPr txBox="1">
            <a:spLocks/>
          </p:cNvSpPr>
          <p:nvPr/>
        </p:nvSpPr>
        <p:spPr>
          <a:xfrm>
            <a:off x="5399066" y="1636713"/>
            <a:ext cx="4320000" cy="1508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06925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79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800" dirty="0"/>
              <a:t>Plats för </a:t>
            </a:r>
            <a:br>
              <a:rPr lang="sv-SE" sz="4800" dirty="0"/>
            </a:br>
            <a:r>
              <a:rPr lang="sv-SE" sz="4800" dirty="0"/>
              <a:t>tre rubriker</a:t>
            </a:r>
          </a:p>
        </p:txBody>
      </p:sp>
      <p:sp>
        <p:nvSpPr>
          <p:cNvPr id="15" name="Rubrik 5">
            <a:extLst>
              <a:ext uri="{FF2B5EF4-FFF2-40B4-BE49-F238E27FC236}">
                <a16:creationId xmlns:a16="http://schemas.microsoft.com/office/drawing/2014/main" id="{59FB8845-A0B7-4F29-9881-DD837FE33AB9}"/>
              </a:ext>
            </a:extLst>
          </p:cNvPr>
          <p:cNvSpPr txBox="1">
            <a:spLocks/>
          </p:cNvSpPr>
          <p:nvPr/>
        </p:nvSpPr>
        <p:spPr>
          <a:xfrm>
            <a:off x="10330798" y="1636713"/>
            <a:ext cx="4320000" cy="1508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06925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799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4800" dirty="0"/>
              <a:t>Plats för </a:t>
            </a:r>
            <a:br>
              <a:rPr lang="sv-SE" sz="4800" dirty="0"/>
            </a:br>
            <a:r>
              <a:rPr lang="sv-SE" sz="4800" dirty="0"/>
              <a:t>tre rubriker</a:t>
            </a:r>
          </a:p>
        </p:txBody>
      </p:sp>
    </p:spTree>
    <p:extLst>
      <p:ext uri="{BB962C8B-B14F-4D97-AF65-F5344CB8AC3E}">
        <p14:creationId xmlns:p14="http://schemas.microsoft.com/office/powerpoint/2010/main" val="2864445777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01B44E5-18CE-96D1-334D-7F71490FA333}"/>
              </a:ext>
            </a:extLst>
          </p:cNvPr>
          <p:cNvSpPr/>
          <p:nvPr/>
        </p:nvSpPr>
        <p:spPr>
          <a:xfrm>
            <a:off x="10903974" y="1627717"/>
            <a:ext cx="3748651" cy="81740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8C636130-1ECE-A420-E06B-55A3DADA59C4}"/>
              </a:ext>
            </a:extLst>
          </p:cNvPr>
          <p:cNvSpPr/>
          <p:nvPr/>
        </p:nvSpPr>
        <p:spPr>
          <a:xfrm>
            <a:off x="466725" y="1636713"/>
            <a:ext cx="10211107" cy="81740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288AEA4-90F9-88C4-5A59-219BD89C5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Öppettider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F103296-CC58-FD97-BD9C-DB4DB5089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Måndag XX–XX</a:t>
            </a:r>
          </a:p>
          <a:p>
            <a:r>
              <a:rPr lang="sv-SE" dirty="0"/>
              <a:t>Tisdag XX–XX</a:t>
            </a:r>
          </a:p>
          <a:p>
            <a:r>
              <a:rPr lang="sv-SE" dirty="0"/>
              <a:t>Onsdag XX–XX</a:t>
            </a:r>
          </a:p>
          <a:p>
            <a:r>
              <a:rPr lang="sv-SE" dirty="0"/>
              <a:t>Torsdag XX–XX</a:t>
            </a:r>
          </a:p>
          <a:p>
            <a:r>
              <a:rPr lang="sv-SE" dirty="0"/>
              <a:t>Fredag XX–XX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943BA8-7B1A-C469-EEA0-7852DEE48935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.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CC3B5AB-279D-0060-4991-20C844183D4F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lvl="1"/>
            <a:r>
              <a:rPr lang="sv-SE" dirty="0">
                <a:solidFill>
                  <a:schemeClr val="bg1"/>
                </a:solidFill>
              </a:rPr>
              <a:t>Telefontider</a:t>
            </a:r>
          </a:p>
          <a:p>
            <a:pPr lvl="4">
              <a:lnSpc>
                <a:spcPct val="100000"/>
              </a:lnSpc>
            </a:pPr>
            <a:r>
              <a:rPr lang="sv-SE" sz="1800" dirty="0">
                <a:solidFill>
                  <a:schemeClr val="bg1"/>
                </a:solidFill>
              </a:rPr>
              <a:t>Måndag–torsdag XX–XX</a:t>
            </a:r>
          </a:p>
          <a:p>
            <a:pPr lvl="4">
              <a:lnSpc>
                <a:spcPct val="100000"/>
              </a:lnSpc>
            </a:pPr>
            <a:r>
              <a:rPr lang="sv-SE" sz="1800" dirty="0">
                <a:solidFill>
                  <a:schemeClr val="bg1"/>
                </a:solidFill>
              </a:rPr>
              <a:t>Fredag XX–XX</a:t>
            </a:r>
          </a:p>
          <a:p>
            <a:pPr lvl="4">
              <a:lnSpc>
                <a:spcPct val="100000"/>
              </a:lnSpc>
            </a:pPr>
            <a:endParaRPr lang="sv-SE" sz="1800" dirty="0">
              <a:solidFill>
                <a:schemeClr val="bg1"/>
              </a:solidFill>
            </a:endParaRPr>
          </a:p>
          <a:p>
            <a:pPr lvl="4">
              <a:lnSpc>
                <a:spcPct val="100000"/>
              </a:lnSpc>
            </a:pPr>
            <a:r>
              <a:rPr lang="sv-SE" sz="1800" b="1" dirty="0">
                <a:solidFill>
                  <a:schemeClr val="bg1"/>
                </a:solidFill>
              </a:rPr>
              <a:t>Telefon: </a:t>
            </a:r>
            <a:r>
              <a:rPr lang="sv-SE" sz="1800" dirty="0">
                <a:solidFill>
                  <a:schemeClr val="bg1"/>
                </a:solidFill>
              </a:rPr>
              <a:t>XXX-XXX XX </a:t>
            </a:r>
            <a:r>
              <a:rPr lang="sv-SE" sz="1800" dirty="0" err="1">
                <a:solidFill>
                  <a:schemeClr val="bg1"/>
                </a:solidFill>
              </a:rPr>
              <a:t>XX</a:t>
            </a:r>
            <a:endParaRPr lang="sv-SE" sz="1800" dirty="0">
              <a:solidFill>
                <a:schemeClr val="bg1"/>
              </a:solidFill>
            </a:endParaRPr>
          </a:p>
          <a:p>
            <a:pPr lvl="4">
              <a:lnSpc>
                <a:spcPct val="100000"/>
              </a:lnSpc>
            </a:pPr>
            <a:r>
              <a:rPr lang="sv-SE" sz="1800" b="1" dirty="0">
                <a:solidFill>
                  <a:schemeClr val="bg1"/>
                </a:solidFill>
              </a:rPr>
              <a:t>E-post: </a:t>
            </a:r>
            <a:r>
              <a:rPr lang="sv-SE" sz="1800" dirty="0">
                <a:solidFill>
                  <a:schemeClr val="bg1"/>
                </a:solidFill>
              </a:rPr>
              <a:t>verksamhet@</a:t>
            </a:r>
            <a:br>
              <a:rPr lang="sv-SE" sz="1800" dirty="0">
                <a:solidFill>
                  <a:schemeClr val="bg1"/>
                </a:solidFill>
              </a:rPr>
            </a:br>
            <a:r>
              <a:rPr lang="sv-SE" sz="1800" dirty="0">
                <a:solidFill>
                  <a:schemeClr val="bg1"/>
                </a:solidFill>
              </a:rPr>
              <a:t>forvaltning.goteborg.se</a:t>
            </a:r>
          </a:p>
        </p:txBody>
      </p:sp>
      <p:sp>
        <p:nvSpPr>
          <p:cNvPr id="8" name="Bild 5">
            <a:extLst>
              <a:ext uri="{FF2B5EF4-FFF2-40B4-BE49-F238E27FC236}">
                <a16:creationId xmlns:a16="http://schemas.microsoft.com/office/drawing/2014/main" id="{D27867E4-D2AD-8472-99D4-BB2A6B072BAF}"/>
              </a:ext>
            </a:extLst>
          </p:cNvPr>
          <p:cNvSpPr/>
          <p:nvPr/>
        </p:nvSpPr>
        <p:spPr>
          <a:xfrm rot="457235">
            <a:off x="7313819" y="6595752"/>
            <a:ext cx="2666839" cy="2666839"/>
          </a:xfrm>
          <a:custGeom>
            <a:avLst/>
            <a:gdLst>
              <a:gd name="connsiteX0" fmla="*/ 435802 w 1655640"/>
              <a:gd name="connsiteY0" fmla="*/ 168741 h 1655640"/>
              <a:gd name="connsiteX1" fmla="*/ 435802 w 1655640"/>
              <a:gd name="connsiteY1" fmla="*/ 168741 h 1655640"/>
              <a:gd name="connsiteX2" fmla="*/ 168796 w 1655640"/>
              <a:gd name="connsiteY2" fmla="*/ 435748 h 1655640"/>
              <a:gd name="connsiteX3" fmla="*/ 168796 w 1655640"/>
              <a:gd name="connsiteY3" fmla="*/ 435748 h 1655640"/>
              <a:gd name="connsiteX4" fmla="*/ 84597 w 1655640"/>
              <a:gd name="connsiteY4" fmla="*/ 638988 h 1655640"/>
              <a:gd name="connsiteX5" fmla="*/ 84597 w 1655640"/>
              <a:gd name="connsiteY5" fmla="*/ 638988 h 1655640"/>
              <a:gd name="connsiteX6" fmla="*/ 84597 w 1655640"/>
              <a:gd name="connsiteY6" fmla="*/ 1016598 h 1655640"/>
              <a:gd name="connsiteX7" fmla="*/ 84597 w 1655640"/>
              <a:gd name="connsiteY7" fmla="*/ 1016598 h 1655640"/>
              <a:gd name="connsiteX8" fmla="*/ 168796 w 1655640"/>
              <a:gd name="connsiteY8" fmla="*/ 1219838 h 1655640"/>
              <a:gd name="connsiteX9" fmla="*/ 168796 w 1655640"/>
              <a:gd name="connsiteY9" fmla="*/ 1219838 h 1655640"/>
              <a:gd name="connsiteX10" fmla="*/ 435802 w 1655640"/>
              <a:gd name="connsiteY10" fmla="*/ 1486845 h 1655640"/>
              <a:gd name="connsiteX11" fmla="*/ 435802 w 1655640"/>
              <a:gd name="connsiteY11" fmla="*/ 1486845 h 1655640"/>
              <a:gd name="connsiteX12" fmla="*/ 639043 w 1655640"/>
              <a:gd name="connsiteY12" fmla="*/ 1571044 h 1655640"/>
              <a:gd name="connsiteX13" fmla="*/ 639043 w 1655640"/>
              <a:gd name="connsiteY13" fmla="*/ 1571044 h 1655640"/>
              <a:gd name="connsiteX14" fmla="*/ 1016598 w 1655640"/>
              <a:gd name="connsiteY14" fmla="*/ 1571044 h 1655640"/>
              <a:gd name="connsiteX15" fmla="*/ 1016598 w 1655640"/>
              <a:gd name="connsiteY15" fmla="*/ 1571044 h 1655640"/>
              <a:gd name="connsiteX16" fmla="*/ 1219838 w 1655640"/>
              <a:gd name="connsiteY16" fmla="*/ 1486845 h 1655640"/>
              <a:gd name="connsiteX17" fmla="*/ 1219838 w 1655640"/>
              <a:gd name="connsiteY17" fmla="*/ 1486845 h 1655640"/>
              <a:gd name="connsiteX18" fmla="*/ 1486844 w 1655640"/>
              <a:gd name="connsiteY18" fmla="*/ 1219838 h 1655640"/>
              <a:gd name="connsiteX19" fmla="*/ 1486844 w 1655640"/>
              <a:gd name="connsiteY19" fmla="*/ 1219838 h 1655640"/>
              <a:gd name="connsiteX20" fmla="*/ 1571044 w 1655640"/>
              <a:gd name="connsiteY20" fmla="*/ 1016598 h 1655640"/>
              <a:gd name="connsiteX21" fmla="*/ 1571044 w 1655640"/>
              <a:gd name="connsiteY21" fmla="*/ 1016598 h 1655640"/>
              <a:gd name="connsiteX22" fmla="*/ 1571044 w 1655640"/>
              <a:gd name="connsiteY22" fmla="*/ 639043 h 1655640"/>
              <a:gd name="connsiteX23" fmla="*/ 1571044 w 1655640"/>
              <a:gd name="connsiteY23" fmla="*/ 639043 h 1655640"/>
              <a:gd name="connsiteX24" fmla="*/ 1486844 w 1655640"/>
              <a:gd name="connsiteY24" fmla="*/ 435802 h 1655640"/>
              <a:gd name="connsiteX25" fmla="*/ 1486844 w 1655640"/>
              <a:gd name="connsiteY25" fmla="*/ 435802 h 1655640"/>
              <a:gd name="connsiteX26" fmla="*/ 1219838 w 1655640"/>
              <a:gd name="connsiteY26" fmla="*/ 168796 h 1655640"/>
              <a:gd name="connsiteX27" fmla="*/ 1219838 w 1655640"/>
              <a:gd name="connsiteY27" fmla="*/ 168796 h 1655640"/>
              <a:gd name="connsiteX28" fmla="*/ 1016598 w 1655640"/>
              <a:gd name="connsiteY28" fmla="*/ 84597 h 1655640"/>
              <a:gd name="connsiteX29" fmla="*/ 1016598 w 1655640"/>
              <a:gd name="connsiteY29" fmla="*/ 84597 h 1655640"/>
              <a:gd name="connsiteX30" fmla="*/ 639043 w 1655640"/>
              <a:gd name="connsiteY30" fmla="*/ 84597 h 1655640"/>
              <a:gd name="connsiteX31" fmla="*/ 639043 w 1655640"/>
              <a:gd name="connsiteY31" fmla="*/ 84597 h 1655640"/>
              <a:gd name="connsiteX32" fmla="*/ 435802 w 1655640"/>
              <a:gd name="connsiteY32" fmla="*/ 168796 h 1655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655640" h="1655640">
                <a:moveTo>
                  <a:pt x="435802" y="168741"/>
                </a:moveTo>
                <a:lnTo>
                  <a:pt x="435802" y="168741"/>
                </a:lnTo>
                <a:cubicBezTo>
                  <a:pt x="284933" y="160086"/>
                  <a:pt x="160195" y="284824"/>
                  <a:pt x="168796" y="435748"/>
                </a:cubicBezTo>
                <a:lnTo>
                  <a:pt x="168796" y="435748"/>
                </a:lnTo>
                <a:cubicBezTo>
                  <a:pt x="173179" y="512771"/>
                  <a:pt x="142227" y="587657"/>
                  <a:pt x="84597" y="638988"/>
                </a:cubicBezTo>
                <a:lnTo>
                  <a:pt x="84597" y="638988"/>
                </a:lnTo>
                <a:cubicBezTo>
                  <a:pt x="-28199" y="739567"/>
                  <a:pt x="-28199" y="915964"/>
                  <a:pt x="84597" y="1016598"/>
                </a:cubicBezTo>
                <a:lnTo>
                  <a:pt x="84597" y="1016598"/>
                </a:lnTo>
                <a:cubicBezTo>
                  <a:pt x="142172" y="1067983"/>
                  <a:pt x="173179" y="1142815"/>
                  <a:pt x="168796" y="1219838"/>
                </a:cubicBezTo>
                <a:lnTo>
                  <a:pt x="168796" y="1219838"/>
                </a:lnTo>
                <a:cubicBezTo>
                  <a:pt x="160141" y="1370707"/>
                  <a:pt x="284879" y="1495445"/>
                  <a:pt x="435802" y="1486845"/>
                </a:cubicBezTo>
                <a:lnTo>
                  <a:pt x="435802" y="1486845"/>
                </a:lnTo>
                <a:cubicBezTo>
                  <a:pt x="512825" y="1482462"/>
                  <a:pt x="587657" y="1513414"/>
                  <a:pt x="639043" y="1571044"/>
                </a:cubicBezTo>
                <a:lnTo>
                  <a:pt x="639043" y="1571044"/>
                </a:lnTo>
                <a:cubicBezTo>
                  <a:pt x="739622" y="1683840"/>
                  <a:pt x="916019" y="1683840"/>
                  <a:pt x="1016598" y="1571044"/>
                </a:cubicBezTo>
                <a:lnTo>
                  <a:pt x="1016598" y="1571044"/>
                </a:lnTo>
                <a:cubicBezTo>
                  <a:pt x="1067983" y="1513468"/>
                  <a:pt x="1142815" y="1482462"/>
                  <a:pt x="1219838" y="1486845"/>
                </a:cubicBezTo>
                <a:lnTo>
                  <a:pt x="1219838" y="1486845"/>
                </a:lnTo>
                <a:cubicBezTo>
                  <a:pt x="1370707" y="1495500"/>
                  <a:pt x="1495445" y="1370762"/>
                  <a:pt x="1486844" y="1219838"/>
                </a:cubicBezTo>
                <a:lnTo>
                  <a:pt x="1486844" y="1219838"/>
                </a:lnTo>
                <a:cubicBezTo>
                  <a:pt x="1482462" y="1142815"/>
                  <a:pt x="1513414" y="1067983"/>
                  <a:pt x="1571044" y="1016598"/>
                </a:cubicBezTo>
                <a:lnTo>
                  <a:pt x="1571044" y="1016598"/>
                </a:lnTo>
                <a:cubicBezTo>
                  <a:pt x="1683840" y="916019"/>
                  <a:pt x="1683840" y="739622"/>
                  <a:pt x="1571044" y="639043"/>
                </a:cubicBezTo>
                <a:lnTo>
                  <a:pt x="1571044" y="639043"/>
                </a:lnTo>
                <a:cubicBezTo>
                  <a:pt x="1513468" y="587657"/>
                  <a:pt x="1482462" y="512825"/>
                  <a:pt x="1486844" y="435802"/>
                </a:cubicBezTo>
                <a:lnTo>
                  <a:pt x="1486844" y="435802"/>
                </a:lnTo>
                <a:cubicBezTo>
                  <a:pt x="1495500" y="284933"/>
                  <a:pt x="1370762" y="160195"/>
                  <a:pt x="1219838" y="168796"/>
                </a:cubicBezTo>
                <a:lnTo>
                  <a:pt x="1219838" y="168796"/>
                </a:lnTo>
                <a:cubicBezTo>
                  <a:pt x="1142815" y="173179"/>
                  <a:pt x="1067983" y="142227"/>
                  <a:pt x="1016598" y="84597"/>
                </a:cubicBezTo>
                <a:lnTo>
                  <a:pt x="1016598" y="84597"/>
                </a:lnTo>
                <a:cubicBezTo>
                  <a:pt x="916019" y="-28199"/>
                  <a:pt x="739622" y="-28199"/>
                  <a:pt x="639043" y="84597"/>
                </a:cubicBezTo>
                <a:lnTo>
                  <a:pt x="639043" y="84597"/>
                </a:lnTo>
                <a:cubicBezTo>
                  <a:pt x="587657" y="142172"/>
                  <a:pt x="512825" y="173179"/>
                  <a:pt x="435802" y="168796"/>
                </a:cubicBezTo>
                <a:close/>
              </a:path>
            </a:pathLst>
          </a:custGeom>
          <a:solidFill>
            <a:schemeClr val="tx2"/>
          </a:solidFill>
          <a:ln w="5456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2400" dirty="0">
                <a:solidFill>
                  <a:schemeClr val="bg1"/>
                </a:solidFill>
                <a:latin typeface="+mj-lt"/>
              </a:rPr>
              <a:t>Kort budskap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7FF3E7F4-CF20-32C5-3311-5DFDC2F28F9E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10" name="Platshållare för sidfot 2">
            <a:extLst>
              <a:ext uri="{FF2B5EF4-FFF2-40B4-BE49-F238E27FC236}">
                <a16:creationId xmlns:a16="http://schemas.microsoft.com/office/drawing/2014/main" id="{FD8531CC-4326-0EF6-F85F-3AC26F28F5C5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931925994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06FCF2-0435-F855-5BC2-DE86B3FBE49B}"/>
              </a:ext>
            </a:extLst>
          </p:cNvPr>
          <p:cNvSpPr/>
          <p:nvPr/>
        </p:nvSpPr>
        <p:spPr>
          <a:xfrm>
            <a:off x="10903974" y="1627717"/>
            <a:ext cx="3748651" cy="81740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780987AF-5F9F-6FB4-30E7-06ECE306BD09}"/>
              </a:ext>
            </a:extLst>
          </p:cNvPr>
          <p:cNvSpPr/>
          <p:nvPr/>
        </p:nvSpPr>
        <p:spPr>
          <a:xfrm>
            <a:off x="466725" y="1636713"/>
            <a:ext cx="10211107" cy="81740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1310116-D51A-9D67-FE4B-DE40BEBA3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Matsedel vecka XX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4BC155-F32B-83B1-4DCF-7C291E1B9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Måndag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Tisdag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Onsdag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948125-3E52-1B01-697B-CE5779F789D7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2DEA0E82-5B3C-AF25-228E-0DFB5F349186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Torsdag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pPr lvl="1"/>
            <a:endParaRPr lang="sv-SE" dirty="0">
              <a:solidFill>
                <a:schemeClr val="bg1"/>
              </a:solidFill>
            </a:endParaRPr>
          </a:p>
          <a:p>
            <a:r>
              <a:rPr lang="sv-SE" dirty="0">
                <a:solidFill>
                  <a:schemeClr val="bg1"/>
                </a:solidFill>
              </a:rPr>
              <a:t>Fredag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1</a:t>
            </a:r>
          </a:p>
          <a:p>
            <a:pPr lvl="1"/>
            <a:r>
              <a:rPr lang="sv-SE" dirty="0">
                <a:solidFill>
                  <a:schemeClr val="bg1"/>
                </a:solidFill>
              </a:rPr>
              <a:t>Maträtt 2</a:t>
            </a:r>
          </a:p>
          <a:p>
            <a:endParaRPr lang="sv-SE" dirty="0"/>
          </a:p>
        </p:txBody>
      </p:sp>
      <p:sp>
        <p:nvSpPr>
          <p:cNvPr id="8" name="Bild 12">
            <a:extLst>
              <a:ext uri="{FF2B5EF4-FFF2-40B4-BE49-F238E27FC236}">
                <a16:creationId xmlns:a16="http://schemas.microsoft.com/office/drawing/2014/main" id="{8C32756F-A5F1-0BC1-7AEE-13C83992E0D5}"/>
              </a:ext>
            </a:extLst>
          </p:cNvPr>
          <p:cNvSpPr/>
          <p:nvPr/>
        </p:nvSpPr>
        <p:spPr>
          <a:xfrm rot="646066">
            <a:off x="11296393" y="6439322"/>
            <a:ext cx="2963813" cy="3112975"/>
          </a:xfrm>
          <a:custGeom>
            <a:avLst/>
            <a:gdLst>
              <a:gd name="connsiteX0" fmla="*/ 320548 w 1664088"/>
              <a:gd name="connsiteY0" fmla="*/ 167865 h 1747838"/>
              <a:gd name="connsiteX1" fmla="*/ 319835 w 1664088"/>
              <a:gd name="connsiteY1" fmla="*/ 167208 h 1747838"/>
              <a:gd name="connsiteX2" fmla="*/ 317644 w 1664088"/>
              <a:gd name="connsiteY2" fmla="*/ 168796 h 1747838"/>
              <a:gd name="connsiteX3" fmla="*/ 317808 w 1664088"/>
              <a:gd name="connsiteY3" fmla="*/ 169180 h 1747838"/>
              <a:gd name="connsiteX4" fmla="*/ 2594 w 1664088"/>
              <a:gd name="connsiteY4" fmla="*/ 603325 h 1747838"/>
              <a:gd name="connsiteX5" fmla="*/ 1718 w 1664088"/>
              <a:gd name="connsiteY5" fmla="*/ 603215 h 1747838"/>
              <a:gd name="connsiteX6" fmla="*/ 896 w 1664088"/>
              <a:gd name="connsiteY6" fmla="*/ 605790 h 1747838"/>
              <a:gd name="connsiteX7" fmla="*/ 896 w 1664088"/>
              <a:gd name="connsiteY7" fmla="*/ 605790 h 1747838"/>
              <a:gd name="connsiteX8" fmla="*/ 1006 w 1664088"/>
              <a:gd name="connsiteY8" fmla="*/ 1142487 h 1747838"/>
              <a:gd name="connsiteX9" fmla="*/ 732 w 1664088"/>
              <a:gd name="connsiteY9" fmla="*/ 1142651 h 1747838"/>
              <a:gd name="connsiteX10" fmla="*/ 1554 w 1664088"/>
              <a:gd name="connsiteY10" fmla="*/ 1145226 h 1747838"/>
              <a:gd name="connsiteX11" fmla="*/ 1828 w 1664088"/>
              <a:gd name="connsiteY11" fmla="*/ 1145226 h 1747838"/>
              <a:gd name="connsiteX12" fmla="*/ 317206 w 1664088"/>
              <a:gd name="connsiteY12" fmla="*/ 1579426 h 1747838"/>
              <a:gd name="connsiteX13" fmla="*/ 317206 w 1664088"/>
              <a:gd name="connsiteY13" fmla="*/ 1579426 h 1747838"/>
              <a:gd name="connsiteX14" fmla="*/ 319397 w 1664088"/>
              <a:gd name="connsiteY14" fmla="*/ 1581014 h 1747838"/>
              <a:gd name="connsiteX15" fmla="*/ 320054 w 1664088"/>
              <a:gd name="connsiteY15" fmla="*/ 1580412 h 1747838"/>
              <a:gd name="connsiteX16" fmla="*/ 830291 w 1664088"/>
              <a:gd name="connsiteY16" fmla="*/ 1746346 h 1747838"/>
              <a:gd name="connsiteX17" fmla="*/ 830291 w 1664088"/>
              <a:gd name="connsiteY17" fmla="*/ 1746729 h 1747838"/>
              <a:gd name="connsiteX18" fmla="*/ 833085 w 1664088"/>
              <a:gd name="connsiteY18" fmla="*/ 1746729 h 1747838"/>
              <a:gd name="connsiteX19" fmla="*/ 833250 w 1664088"/>
              <a:gd name="connsiteY19" fmla="*/ 1745798 h 1747838"/>
              <a:gd name="connsiteX20" fmla="*/ 1343486 w 1664088"/>
              <a:gd name="connsiteY20" fmla="*/ 1580028 h 1747838"/>
              <a:gd name="connsiteX21" fmla="*/ 1344199 w 1664088"/>
              <a:gd name="connsiteY21" fmla="*/ 1580686 h 1747838"/>
              <a:gd name="connsiteX22" fmla="*/ 1346390 w 1664088"/>
              <a:gd name="connsiteY22" fmla="*/ 1579097 h 1747838"/>
              <a:gd name="connsiteX23" fmla="*/ 1346226 w 1664088"/>
              <a:gd name="connsiteY23" fmla="*/ 1578713 h 1747838"/>
              <a:gd name="connsiteX24" fmla="*/ 1661494 w 1664088"/>
              <a:gd name="connsiteY24" fmla="*/ 1144514 h 1747838"/>
              <a:gd name="connsiteX25" fmla="*/ 1662371 w 1664088"/>
              <a:gd name="connsiteY25" fmla="*/ 1144623 h 1747838"/>
              <a:gd name="connsiteX26" fmla="*/ 1663192 w 1664088"/>
              <a:gd name="connsiteY26" fmla="*/ 1142048 h 1747838"/>
              <a:gd name="connsiteX27" fmla="*/ 1663192 w 1664088"/>
              <a:gd name="connsiteY27" fmla="*/ 1142048 h 1747838"/>
              <a:gd name="connsiteX28" fmla="*/ 1663083 w 1664088"/>
              <a:gd name="connsiteY28" fmla="*/ 605352 h 1747838"/>
              <a:gd name="connsiteX29" fmla="*/ 1663357 w 1664088"/>
              <a:gd name="connsiteY29" fmla="*/ 605187 h 1747838"/>
              <a:gd name="connsiteX30" fmla="*/ 1662535 w 1664088"/>
              <a:gd name="connsiteY30" fmla="*/ 602613 h 1747838"/>
              <a:gd name="connsiteX31" fmla="*/ 1662261 w 1664088"/>
              <a:gd name="connsiteY31" fmla="*/ 602613 h 1747838"/>
              <a:gd name="connsiteX32" fmla="*/ 1346883 w 1664088"/>
              <a:gd name="connsiteY32" fmla="*/ 168413 h 1747838"/>
              <a:gd name="connsiteX33" fmla="*/ 1346883 w 1664088"/>
              <a:gd name="connsiteY33" fmla="*/ 168413 h 1747838"/>
              <a:gd name="connsiteX34" fmla="*/ 1344692 w 1664088"/>
              <a:gd name="connsiteY34" fmla="*/ 166824 h 1747838"/>
              <a:gd name="connsiteX35" fmla="*/ 1344034 w 1664088"/>
              <a:gd name="connsiteY35" fmla="*/ 167427 h 1747838"/>
              <a:gd name="connsiteX36" fmla="*/ 833797 w 1664088"/>
              <a:gd name="connsiteY36" fmla="*/ 1493 h 1747838"/>
              <a:gd name="connsiteX37" fmla="*/ 833797 w 1664088"/>
              <a:gd name="connsiteY37" fmla="*/ 1109 h 1747838"/>
              <a:gd name="connsiteX38" fmla="*/ 831003 w 1664088"/>
              <a:gd name="connsiteY38" fmla="*/ 1109 h 1747838"/>
              <a:gd name="connsiteX39" fmla="*/ 830839 w 1664088"/>
              <a:gd name="connsiteY39" fmla="*/ 2041 h 1747838"/>
              <a:gd name="connsiteX40" fmla="*/ 320602 w 1664088"/>
              <a:gd name="connsiteY40" fmla="*/ 167810 h 1747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664088" h="1747838">
                <a:moveTo>
                  <a:pt x="320548" y="167865"/>
                </a:moveTo>
                <a:lnTo>
                  <a:pt x="319835" y="167208"/>
                </a:lnTo>
                <a:cubicBezTo>
                  <a:pt x="318740" y="166167"/>
                  <a:pt x="316987" y="167427"/>
                  <a:pt x="317644" y="168796"/>
                </a:cubicBezTo>
                <a:lnTo>
                  <a:pt x="317808" y="169180"/>
                </a:lnTo>
                <a:cubicBezTo>
                  <a:pt x="422442" y="387759"/>
                  <a:pt x="242757" y="635153"/>
                  <a:pt x="2594" y="603325"/>
                </a:cubicBezTo>
                <a:lnTo>
                  <a:pt x="1718" y="603215"/>
                </a:lnTo>
                <a:cubicBezTo>
                  <a:pt x="184" y="602996"/>
                  <a:pt x="-473" y="605078"/>
                  <a:pt x="896" y="605790"/>
                </a:cubicBezTo>
                <a:lnTo>
                  <a:pt x="896" y="605790"/>
                </a:lnTo>
                <a:cubicBezTo>
                  <a:pt x="214161" y="721106"/>
                  <a:pt x="214216" y="1027116"/>
                  <a:pt x="1006" y="1142487"/>
                </a:cubicBezTo>
                <a:lnTo>
                  <a:pt x="732" y="1142651"/>
                </a:lnTo>
                <a:cubicBezTo>
                  <a:pt x="-638" y="1143363"/>
                  <a:pt x="74" y="1145445"/>
                  <a:pt x="1554" y="1145226"/>
                </a:cubicBezTo>
                <a:lnTo>
                  <a:pt x="1828" y="1145226"/>
                </a:lnTo>
                <a:cubicBezTo>
                  <a:pt x="242155" y="1113233"/>
                  <a:pt x="421948" y="1360792"/>
                  <a:pt x="317206" y="1579426"/>
                </a:cubicBezTo>
                <a:lnTo>
                  <a:pt x="317206" y="1579426"/>
                </a:lnTo>
                <a:cubicBezTo>
                  <a:pt x="316548" y="1580795"/>
                  <a:pt x="318301" y="1582055"/>
                  <a:pt x="319397" y="1581014"/>
                </a:cubicBezTo>
                <a:lnTo>
                  <a:pt x="320054" y="1580412"/>
                </a:lnTo>
                <a:cubicBezTo>
                  <a:pt x="495685" y="1413492"/>
                  <a:pt x="786466" y="1508045"/>
                  <a:pt x="830291" y="1746346"/>
                </a:cubicBezTo>
                <a:lnTo>
                  <a:pt x="830291" y="1746729"/>
                </a:lnTo>
                <a:cubicBezTo>
                  <a:pt x="830620" y="1748208"/>
                  <a:pt x="832811" y="1748208"/>
                  <a:pt x="833085" y="1746729"/>
                </a:cubicBezTo>
                <a:lnTo>
                  <a:pt x="833250" y="1745798"/>
                </a:lnTo>
                <a:cubicBezTo>
                  <a:pt x="877239" y="1507607"/>
                  <a:pt x="1167856" y="1413163"/>
                  <a:pt x="1343486" y="1580028"/>
                </a:cubicBezTo>
                <a:lnTo>
                  <a:pt x="1344199" y="1580686"/>
                </a:lnTo>
                <a:cubicBezTo>
                  <a:pt x="1345294" y="1581727"/>
                  <a:pt x="1347047" y="1580466"/>
                  <a:pt x="1346390" y="1579097"/>
                </a:cubicBezTo>
                <a:lnTo>
                  <a:pt x="1346226" y="1578713"/>
                </a:lnTo>
                <a:cubicBezTo>
                  <a:pt x="1241647" y="1360134"/>
                  <a:pt x="1421277" y="1112740"/>
                  <a:pt x="1661494" y="1144514"/>
                </a:cubicBezTo>
                <a:lnTo>
                  <a:pt x="1662371" y="1144623"/>
                </a:lnTo>
                <a:cubicBezTo>
                  <a:pt x="1663905" y="1144842"/>
                  <a:pt x="1664562" y="1142761"/>
                  <a:pt x="1663192" y="1142048"/>
                </a:cubicBezTo>
                <a:lnTo>
                  <a:pt x="1663192" y="1142048"/>
                </a:lnTo>
                <a:cubicBezTo>
                  <a:pt x="1449927" y="1026733"/>
                  <a:pt x="1449873" y="720722"/>
                  <a:pt x="1663083" y="605352"/>
                </a:cubicBezTo>
                <a:lnTo>
                  <a:pt x="1663357" y="605187"/>
                </a:lnTo>
                <a:cubicBezTo>
                  <a:pt x="1664726" y="604475"/>
                  <a:pt x="1664014" y="602394"/>
                  <a:pt x="1662535" y="602613"/>
                </a:cubicBezTo>
                <a:lnTo>
                  <a:pt x="1662261" y="602613"/>
                </a:lnTo>
                <a:cubicBezTo>
                  <a:pt x="1421934" y="634605"/>
                  <a:pt x="1242140" y="387047"/>
                  <a:pt x="1346883" y="168413"/>
                </a:cubicBezTo>
                <a:lnTo>
                  <a:pt x="1346883" y="168413"/>
                </a:lnTo>
                <a:cubicBezTo>
                  <a:pt x="1347540" y="167043"/>
                  <a:pt x="1345787" y="165783"/>
                  <a:pt x="1344692" y="166824"/>
                </a:cubicBezTo>
                <a:lnTo>
                  <a:pt x="1344034" y="167427"/>
                </a:lnTo>
                <a:cubicBezTo>
                  <a:pt x="1168404" y="334347"/>
                  <a:pt x="877623" y="239793"/>
                  <a:pt x="833797" y="1493"/>
                </a:cubicBezTo>
                <a:lnTo>
                  <a:pt x="833797" y="1109"/>
                </a:lnTo>
                <a:cubicBezTo>
                  <a:pt x="833469" y="-370"/>
                  <a:pt x="831277" y="-370"/>
                  <a:pt x="831003" y="1109"/>
                </a:cubicBezTo>
                <a:lnTo>
                  <a:pt x="830839" y="2041"/>
                </a:lnTo>
                <a:cubicBezTo>
                  <a:pt x="786849" y="240232"/>
                  <a:pt x="496232" y="334675"/>
                  <a:pt x="320602" y="167810"/>
                </a:cubicBezTo>
                <a:close/>
              </a:path>
            </a:pathLst>
          </a:custGeom>
          <a:solidFill>
            <a:schemeClr val="tx2"/>
          </a:solidFill>
          <a:ln w="5452" cap="flat">
            <a:noFill/>
            <a:prstDash val="solid"/>
            <a:miter/>
          </a:ln>
        </p:spPr>
        <p:txBody>
          <a:bodyPr lIns="252000" tIns="72000" rIns="252000" bIns="72000" rtlCol="0" anchor="ctr"/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+mj-lt"/>
              </a:rPr>
              <a:t>Tema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D6F35D4-A9E3-F33B-E726-C729D196C796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10" name="Platshållare för sidfot 2">
            <a:extLst>
              <a:ext uri="{FF2B5EF4-FFF2-40B4-BE49-F238E27FC236}">
                <a16:creationId xmlns:a16="http://schemas.microsoft.com/office/drawing/2014/main" id="{F6C6537F-0DAB-6642-E8CE-17C8A3F0670C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1850161132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72D6127-8F09-8684-6CC3-C23306667248}"/>
              </a:ext>
            </a:extLst>
          </p:cNvPr>
          <p:cNvSpPr/>
          <p:nvPr/>
        </p:nvSpPr>
        <p:spPr>
          <a:xfrm>
            <a:off x="466725" y="1636713"/>
            <a:ext cx="14185900" cy="81740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AFEBFF4-4827-425A-CB82-F0A070C1B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Matsedel vecka XX–XX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8AAEEA-6FD3-24F5-47FD-CF88E2753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sv-SE" dirty="0"/>
              <a:t>Vecka XX–XX: XX–XX månad</a:t>
            </a:r>
          </a:p>
          <a:p>
            <a:pPr lvl="1"/>
            <a:r>
              <a:rPr lang="sv-SE" b="1" dirty="0"/>
              <a:t>Mån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 err="1"/>
              <a:t>Tis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Ons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Tors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 err="1"/>
              <a:t>Fre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D2B8F11-0071-E425-4C55-C49DDF5783B3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r>
              <a:rPr lang="sv-SE" dirty="0"/>
              <a:t>Ingress/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F355C05-2B42-7177-6CD0-104201D5639E}"/>
              </a:ext>
            </a:extLst>
          </p:cNvPr>
          <p:cNvSpPr>
            <a:spLocks noGrp="1"/>
          </p:cNvSpPr>
          <p:nvPr>
            <p:ph idx="13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sv-SE" dirty="0"/>
              <a:t>Vecka XX–XX: XX–XX månad</a:t>
            </a:r>
          </a:p>
          <a:p>
            <a:pPr lvl="1"/>
            <a:r>
              <a:rPr lang="sv-SE" b="1" dirty="0"/>
              <a:t>Mån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 err="1"/>
              <a:t>Tis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Ons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Tors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 err="1"/>
              <a:t>Fre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endParaRPr lang="sv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9AB8169-611E-5B68-80BF-1DB8DF7E03F4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sv-SE" dirty="0"/>
              <a:t>Vecka XX–XX: XX–XX månad</a:t>
            </a:r>
          </a:p>
          <a:p>
            <a:pPr lvl="1"/>
            <a:r>
              <a:rPr lang="sv-SE" b="1" dirty="0"/>
              <a:t>Mån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 err="1"/>
              <a:t>Tis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Ons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/>
              <a:t>Tors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pPr lvl="1"/>
            <a:endParaRPr lang="sv-SE" dirty="0"/>
          </a:p>
          <a:p>
            <a:pPr lvl="1"/>
            <a:r>
              <a:rPr lang="sv-SE" b="1" dirty="0" err="1"/>
              <a:t>Fre</a:t>
            </a:r>
            <a:r>
              <a:rPr lang="sv-SE" dirty="0"/>
              <a:t>	Maträtt 1</a:t>
            </a:r>
          </a:p>
          <a:p>
            <a:pPr lvl="1"/>
            <a:r>
              <a:rPr lang="sv-SE" dirty="0"/>
              <a:t>	Maträtt 2</a:t>
            </a:r>
          </a:p>
          <a:p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E3BF6711-E895-AD7C-52C4-5084564E4563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9" name="Platshållare för sidfot 2">
            <a:extLst>
              <a:ext uri="{FF2B5EF4-FFF2-40B4-BE49-F238E27FC236}">
                <a16:creationId xmlns:a16="http://schemas.microsoft.com/office/drawing/2014/main" id="{2D5B90AA-C0DC-39B8-654D-5AD69BAF6649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720832310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4A811325-FDA8-E1AC-CEA9-8470E8436540}"/>
              </a:ext>
            </a:extLst>
          </p:cNvPr>
          <p:cNvSpPr/>
          <p:nvPr/>
        </p:nvSpPr>
        <p:spPr>
          <a:xfrm>
            <a:off x="466725" y="1636713"/>
            <a:ext cx="14185900" cy="8174037"/>
          </a:xfrm>
          <a:prstGeom prst="rect">
            <a:avLst/>
          </a:prstGeom>
          <a:solidFill>
            <a:srgbClr val="D1D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27E25B4-AF84-0750-7EE6-A9BF88694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 kort aktuell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8747237-BFBC-6F60-BB22-DD5437C00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Underrubrik</a:t>
            </a:r>
          </a:p>
          <a:p>
            <a:pPr lvl="1"/>
            <a:r>
              <a:rPr lang="sv-SE" dirty="0"/>
              <a:t>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,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invelen</a:t>
            </a:r>
            <a:r>
              <a:rPr lang="sv-SE" dirty="0"/>
              <a:t> </a:t>
            </a:r>
            <a:r>
              <a:rPr lang="sv-SE" dirty="0" err="1"/>
              <a:t>imodigent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quae</a:t>
            </a:r>
            <a:r>
              <a:rPr lang="sv-SE" dirty="0"/>
              <a:t> non </a:t>
            </a:r>
            <a:r>
              <a:rPr lang="sv-SE" dirty="0" err="1"/>
              <a:t>nectem</a:t>
            </a:r>
            <a:r>
              <a:rPr lang="sv-SE" dirty="0"/>
              <a:t> </a:t>
            </a:r>
            <a:r>
              <a:rPr lang="sv-SE" dirty="0" err="1"/>
              <a:t>que</a:t>
            </a:r>
            <a:r>
              <a:rPr lang="sv-SE" dirty="0"/>
              <a:t> </a:t>
            </a:r>
            <a:r>
              <a:rPr lang="sv-SE" dirty="0" err="1"/>
              <a:t>am</a:t>
            </a:r>
            <a:r>
              <a:rPr lang="sv-SE" dirty="0"/>
              <a:t> </a:t>
            </a:r>
            <a:r>
              <a:rPr lang="sv-SE" dirty="0" err="1"/>
              <a:t>qui</a:t>
            </a:r>
            <a:r>
              <a:rPr lang="sv-SE" dirty="0"/>
              <a:t> </a:t>
            </a:r>
            <a:r>
              <a:rPr lang="sv-SE" dirty="0" err="1"/>
              <a:t>omni</a:t>
            </a:r>
            <a:r>
              <a:rPr lang="sv-SE" dirty="0"/>
              <a:t>. Sam </a:t>
            </a:r>
            <a:r>
              <a:rPr lang="sv-SE" dirty="0" err="1"/>
              <a:t>verspero</a:t>
            </a:r>
            <a:r>
              <a:rPr lang="sv-SE" dirty="0"/>
              <a:t> </a:t>
            </a:r>
            <a:r>
              <a:rPr lang="sv-SE" dirty="0" err="1"/>
              <a:t>occatem</a:t>
            </a:r>
            <a:r>
              <a:rPr lang="sv-SE" dirty="0"/>
              <a:t> </a:t>
            </a:r>
            <a:r>
              <a:rPr lang="sv-SE" dirty="0" err="1"/>
              <a:t>poriore</a:t>
            </a:r>
            <a:r>
              <a:rPr lang="sv-SE" dirty="0"/>
              <a:t>, </a:t>
            </a:r>
            <a:r>
              <a:rPr lang="sv-SE" dirty="0" err="1"/>
              <a:t>quatest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9DA9AE1-AB38-27F5-6EB4-75C812E53F9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sv-SE" dirty="0"/>
              <a:t>Aktuell information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4C66750-BB1F-F1B2-7930-64478BF3B0EC}"/>
              </a:ext>
            </a:extLst>
          </p:cNvPr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828" dirty="0">
                <a:latin typeface="+mj-lt"/>
              </a:rPr>
              <a:t>Underrubrik</a:t>
            </a:r>
          </a:p>
          <a:p>
            <a:r>
              <a:rPr lang="sv-SE" dirty="0"/>
              <a:t>Lista</a:t>
            </a:r>
          </a:p>
          <a:p>
            <a:r>
              <a:rPr lang="sv-SE" dirty="0"/>
              <a:t>Lista</a:t>
            </a:r>
          </a:p>
          <a:p>
            <a:r>
              <a:rPr lang="sv-SE" dirty="0"/>
              <a:t>Lista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A422B51-BD1D-304B-31A4-039875C05B38}"/>
              </a:ext>
            </a:extLst>
          </p:cNvPr>
          <p:cNvSpPr txBox="1"/>
          <p:nvPr/>
        </p:nvSpPr>
        <p:spPr>
          <a:xfrm>
            <a:off x="466725" y="667658"/>
            <a:ext cx="7132637" cy="4371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ts val="2200"/>
              </a:lnSpc>
            </a:pPr>
            <a:r>
              <a:rPr lang="sv-SE" sz="1700" dirty="0">
                <a:latin typeface="+mj-lt"/>
              </a:rPr>
              <a:t>Budskap/verksamhet/projekt</a:t>
            </a:r>
          </a:p>
          <a:p>
            <a:pPr>
              <a:lnSpc>
                <a:spcPts val="2200"/>
              </a:lnSpc>
            </a:pPr>
            <a:r>
              <a:rPr lang="sv-SE" sz="1700" dirty="0"/>
              <a:t>Förvaltning</a:t>
            </a:r>
          </a:p>
        </p:txBody>
      </p:sp>
      <p:sp>
        <p:nvSpPr>
          <p:cNvPr id="8" name="Platshållare för sidfot 2">
            <a:extLst>
              <a:ext uri="{FF2B5EF4-FFF2-40B4-BE49-F238E27FC236}">
                <a16:creationId xmlns:a16="http://schemas.microsoft.com/office/drawing/2014/main" id="{A6F60FF0-06F6-1629-68BB-E529C283A6EA}"/>
              </a:ext>
            </a:extLst>
          </p:cNvPr>
          <p:cNvSpPr txBox="1">
            <a:spLocks/>
          </p:cNvSpPr>
          <p:nvPr/>
        </p:nvSpPr>
        <p:spPr>
          <a:xfrm>
            <a:off x="466725" y="10025309"/>
            <a:ext cx="6700888" cy="221206"/>
          </a:xfrm>
          <a:prstGeom prst="rect">
            <a:avLst/>
          </a:prstGeom>
        </p:spPr>
        <p:txBody>
          <a:bodyPr lIns="0" tIns="0" rIns="0" bIns="0" anchor="ctr" anchorCtr="0"/>
          <a:lstStyle>
            <a:defPPr>
              <a:defRPr lang="sv-SE"/>
            </a:defPPr>
            <a:lvl1pPr marL="0" algn="l" defTabSz="1075334" rtl="0" eaLnBrk="1" latinLnBrk="0" hangingPunct="1">
              <a:defRPr sz="1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7667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5334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13002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0669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88336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26003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63670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01338" algn="l" defTabSz="1075334" rtl="0" eaLnBrk="1" latinLnBrk="0" hangingPunct="1">
              <a:defRPr sz="21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goteborg.se</a:t>
            </a:r>
          </a:p>
        </p:txBody>
      </p:sp>
    </p:spTree>
    <p:extLst>
      <p:ext uri="{BB962C8B-B14F-4D97-AF65-F5344CB8AC3E}">
        <p14:creationId xmlns:p14="http://schemas.microsoft.com/office/powerpoint/2010/main" val="2657000352"/>
      </p:ext>
    </p:extLst>
  </p:cSld>
  <p:clrMapOvr>
    <a:masterClrMapping/>
  </p:clrMapOvr>
</p:sld>
</file>

<file path=ppt/theme/theme1.xml><?xml version="1.0" encoding="utf-8"?>
<a:theme xmlns:a="http://schemas.openxmlformats.org/drawingml/2006/main" name="A3-mall Göteborgs Stad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3_liggande.potx" id="{9FD162E5-92A3-46D7-9DAC-3FC3A8E79BA7}" vid="{B752B98A-F0C0-45A5-82CC-FE316B1EE7B2}"/>
    </a:ext>
  </a:extLst>
</a:theme>
</file>

<file path=ppt/theme/theme2.xml><?xml version="1.0" encoding="utf-8"?>
<a:theme xmlns:a="http://schemas.openxmlformats.org/drawingml/2006/main" name="A3-mall Göteborgs Stad - färger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3_liggande.potx" id="{9FD162E5-92A3-46D7-9DAC-3FC3A8E79BA7}" vid="{2A92919D-2F35-48E2-970F-2174B83C90EA}"/>
    </a:ext>
  </a:extLst>
</a:theme>
</file>

<file path=ppt/theme/theme3.xml><?xml version="1.0" encoding="utf-8"?>
<a:theme xmlns:a="http://schemas.openxmlformats.org/drawingml/2006/main" name="Placering av sidhuvud, sidfot och logotyper vid samarbeten">
  <a:themeElements>
    <a:clrScheme name="Göteborgs Stad mörka">
      <a:dk1>
        <a:sysClr val="windowText" lastClr="000000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fisch_A3_liggande.potx" id="{9FD162E5-92A3-46D7-9DAC-3FC3A8E79BA7}" vid="{776A7B10-FC01-46DD-855D-0CC73AE312B8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914</ap:Words>
  <ap:Application>Microsoft Office PowerPoint</ap:Application>
  <ap:PresentationFormat>Anpassad</ap:PresentationFormat>
  <ap:Paragraphs>169</ap:Paragraphs>
  <ap:Slides>13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4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13</vt:i4>
      </vt:variant>
    </vt:vector>
  </ap:HeadingPairs>
  <ap:TitlesOfParts>
    <vt:vector baseType="lpstr" size="20">
      <vt:lpstr>Arial</vt:lpstr>
      <vt:lpstr>Arial Black</vt:lpstr>
      <vt:lpstr>Calibri</vt:lpstr>
      <vt:lpstr>Times New Roman</vt:lpstr>
      <vt:lpstr>A3-mall Göteborgs Stad</vt:lpstr>
      <vt:lpstr>A3-mall Göteborgs Stad - färger</vt:lpstr>
      <vt:lpstr>Placering av sidhuvud, sidfot och logotyper vid samarbeten</vt:lpstr>
      <vt:lpstr>PowerPoint-presentation</vt:lpstr>
      <vt:lpstr>Rubrik</vt:lpstr>
      <vt:lpstr>Rubrik</vt:lpstr>
      <vt:lpstr>Plats för  två rubriker</vt:lpstr>
      <vt:lpstr>Plats för  tre rubriker</vt:lpstr>
      <vt:lpstr>Öppettider</vt:lpstr>
      <vt:lpstr>Matsedel vecka XX</vt:lpstr>
      <vt:lpstr>Matsedel vecka XX–XX</vt:lpstr>
      <vt:lpstr>Rubrik kort aktuell information</vt:lpstr>
      <vt:lpstr>Tyck till om Xxxxxxxxxxxxx</vt:lpstr>
      <vt:lpstr>Tyck till om Xxxxxxxxxxxxx</vt:lpstr>
      <vt:lpstr>PowerPoint-presentation</vt:lpstr>
      <vt:lpstr>PowerPoint-presentation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Affisch A3 - liggande</dc:title>
  <dc:creator>Förvaltning</dc:creator>
  <lastModifiedBy>Cazuma Mori</lastModifiedBy>
  <revision>5</revision>
  <lastPrinted>2018-03-22T14:51:07.0000000Z</lastPrinted>
  <dcterms:created xsi:type="dcterms:W3CDTF">2023-10-05T09:57:58.0000000Z</dcterms:created>
  <dcterms:modified xsi:type="dcterms:W3CDTF">2024-11-20T11:51:49.0000000Z</dcterms:modified>
</coreProperties>
</file>